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60" r:id="rId5"/>
    <p:sldId id="261" r:id="rId6"/>
    <p:sldId id="290" r:id="rId7"/>
    <p:sldId id="262" r:id="rId8"/>
    <p:sldId id="291" r:id="rId9"/>
    <p:sldId id="292" r:id="rId10"/>
    <p:sldId id="285" r:id="rId11"/>
    <p:sldId id="294" r:id="rId12"/>
    <p:sldId id="295" r:id="rId13"/>
    <p:sldId id="287" r:id="rId14"/>
    <p:sldId id="276" r:id="rId15"/>
    <p:sldId id="278" r:id="rId16"/>
    <p:sldId id="279" r:id="rId17"/>
    <p:sldId id="277" r:id="rId18"/>
    <p:sldId id="281" r:id="rId19"/>
    <p:sldId id="280" r:id="rId20"/>
    <p:sldId id="282" r:id="rId21"/>
    <p:sldId id="289" r:id="rId22"/>
    <p:sldId id="268" r:id="rId23"/>
    <p:sldId id="275" r:id="rId24"/>
    <p:sldId id="283" r:id="rId25"/>
  </p:sldIdLst>
  <p:sldSz cx="9144000" cy="6858000" type="screen4x3"/>
  <p:notesSz cx="7004050" cy="929005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752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vi-VN" sz="2000" dirty="0">
                <a:latin typeface="Calibri" pitchFamily="34" charset="0"/>
              </a:rPr>
              <a:t>Caracteristici</a:t>
            </a:r>
            <a:r>
              <a:rPr lang="vi-VN" sz="2000" dirty="0"/>
              <a:t> </a:t>
            </a:r>
            <a:r>
              <a:rPr lang="vi-VN" sz="2000" dirty="0">
                <a:latin typeface="Calibri" pitchFamily="34" charset="0"/>
              </a:rPr>
              <a:t>ale mediului de proveniență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9518762318590114"/>
          <c:w val="0.60185099165226852"/>
          <c:h val="0.64643254658947358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Sheet3!$A$3:$A$5</c:f>
              <c:strCache>
                <c:ptCount val="3"/>
                <c:pt idx="0">
                  <c:v>115 mame cu istoric de violență în familie</c:v>
                </c:pt>
                <c:pt idx="1">
                  <c:v>25 mame provenite din centre de plasament</c:v>
                </c:pt>
                <c:pt idx="2">
                  <c:v>45 mame neinstituționalizate și fără istoric de violență în familie</c:v>
                </c:pt>
              </c:strCache>
            </c:strRef>
          </c:cat>
          <c:val>
            <c:numRef>
              <c:f>Sheet3!$B$3:$B$5</c:f>
              <c:numCache>
                <c:formatCode>General</c:formatCode>
                <c:ptCount val="3"/>
                <c:pt idx="0">
                  <c:v>115</c:v>
                </c:pt>
                <c:pt idx="1">
                  <c:v>25</c:v>
                </c:pt>
                <c:pt idx="2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C4-48C5-BBC1-D42F30B7F23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291727164414686"/>
          <c:y val="0.27560903726746411"/>
          <c:w val="0.4156202471756012"/>
          <c:h val="0.70831605130294162"/>
        </c:manualLayout>
      </c:layout>
      <c:overlay val="0"/>
      <c:spPr>
        <a:ln w="19050"/>
      </c:spPr>
      <c:txPr>
        <a:bodyPr/>
        <a:lstStyle/>
        <a:p>
          <a:pPr>
            <a:lnSpc>
              <a:spcPct val="100000"/>
            </a:lnSpc>
            <a:spcBef>
              <a:spcPts val="600"/>
            </a:spcBef>
            <a:defRPr sz="1400" kern="1000" baseline="0">
              <a:latin typeface="Calibri" pitchFamily="34" charset="0"/>
            </a:defRPr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o-RO" sz="2000" dirty="0"/>
              <a:t>Număr mame pe categorii de vârstă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0777079382893428E-2"/>
          <c:y val="0.27467472749941363"/>
          <c:w val="0.61223517537599403"/>
          <c:h val="0.66892361754043794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Sheet1!$A$13:$A$15</c:f>
              <c:strCache>
                <c:ptCount val="3"/>
                <c:pt idx="0">
                  <c:v>11 mame între 18-24 ani</c:v>
                </c:pt>
                <c:pt idx="1">
                  <c:v>96 mame între 25-39 ani</c:v>
                </c:pt>
                <c:pt idx="2">
                  <c:v>78 mame peste 40 de ani</c:v>
                </c:pt>
              </c:strCache>
            </c:strRef>
          </c:cat>
          <c:val>
            <c:numRef>
              <c:f>Sheet1!$B$13:$B$15</c:f>
              <c:numCache>
                <c:formatCode>General</c:formatCode>
                <c:ptCount val="3"/>
                <c:pt idx="0">
                  <c:v>11</c:v>
                </c:pt>
                <c:pt idx="1">
                  <c:v>96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99817534398249"/>
          <c:y val="0.29641176700531219"/>
          <c:w val="0.32208238632618974"/>
          <c:h val="0.64831222456764059"/>
        </c:manualLayout>
      </c:layout>
      <c:overlay val="0"/>
      <c:txPr>
        <a:bodyPr/>
        <a:lstStyle/>
        <a:p>
          <a:pPr>
            <a:defRPr sz="1400"/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/>
              <a:t>1A. Consiliere și suport emoțional</a:t>
            </a:r>
            <a:endParaRPr lang="en-US" dirty="0"/>
          </a:p>
        </c:rich>
      </c:tx>
      <c:layout>
        <c:manualLayout>
          <c:xMode val="edge"/>
          <c:yMode val="edge"/>
          <c:x val="1.3925944648357561E-3"/>
          <c:y val="1.62271805273833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550078452281383E-2"/>
          <c:y val="0.17349134603610655"/>
          <c:w val="0.42795813688715301"/>
          <c:h val="0.74219929405376051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Sheet1!$A$3:$A$9</c:f>
              <c:strCache>
                <c:ptCount val="7"/>
                <c:pt idx="0">
                  <c:v>peste 1.300 ședințe de consiliere psihologică </c:v>
                </c:pt>
                <c:pt idx="1">
                  <c:v>1.200 ședințe de consiliere și educație parentală</c:v>
                </c:pt>
                <c:pt idx="2">
                  <c:v>900 ședințe de consiliere pentru sănătate</c:v>
                </c:pt>
                <c:pt idx="3">
                  <c:v>peste 300 ședințe de mediere a conflictelor</c:v>
                </c:pt>
                <c:pt idx="4">
                  <c:v>peste 300 întrevederi și convorbiri telefonice de monitorizare a familiilor monoparentale decazate</c:v>
                </c:pt>
                <c:pt idx="5">
                  <c:v>cca. 300 ședințe de consiliere psihologică de criză/terapii suportive</c:v>
                </c:pt>
                <c:pt idx="6">
                  <c:v>peste 200 ședințe de consiliere familială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1300</c:v>
                </c:pt>
                <c:pt idx="1">
                  <c:v>1200</c:v>
                </c:pt>
                <c:pt idx="2">
                  <c:v>900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3"/>
        <c:txPr>
          <a:bodyPr/>
          <a:lstStyle/>
          <a:p>
            <a:pPr>
              <a:defRPr sz="1400" kern="0" baseline="0">
                <a:latin typeface="Calibri" pitchFamily="34" charset="0"/>
              </a:defRPr>
            </a:pPr>
            <a:endParaRPr lang="ro-RO"/>
          </a:p>
        </c:txPr>
      </c:legendEntry>
      <c:legendEntry>
        <c:idx val="4"/>
        <c:txPr>
          <a:bodyPr/>
          <a:lstStyle/>
          <a:p>
            <a:pPr>
              <a:defRPr sz="1400" kern="0" baseline="0">
                <a:latin typeface="Calibri" pitchFamily="34" charset="0"/>
              </a:defRPr>
            </a:pPr>
            <a:endParaRPr lang="ro-RO"/>
          </a:p>
        </c:txPr>
      </c:legendEntry>
      <c:layout>
        <c:manualLayout>
          <c:xMode val="edge"/>
          <c:yMode val="edge"/>
          <c:x val="0.457521354949188"/>
          <c:y val="0.12303418462144565"/>
          <c:w val="0.54022371079187093"/>
          <c:h val="0.87286323489482676"/>
        </c:manualLayout>
      </c:layout>
      <c:overlay val="0"/>
      <c:txPr>
        <a:bodyPr/>
        <a:lstStyle/>
        <a:p>
          <a:pPr>
            <a:defRPr sz="1400" kern="0" baseline="0">
              <a:latin typeface="Calibri" pitchFamily="34" charset="0"/>
            </a:defRPr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o-RO" sz="1800"/>
              <a:t>REZULTATELE INTERVENȚIEI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874806664791901E-2"/>
          <c:w val="0.63627721881986976"/>
          <c:h val="0.95125193335208102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Sheet1!$A$1:$A$8</c:f>
              <c:strCache>
                <c:ptCount val="8"/>
                <c:pt idx="0">
                  <c:v>75 familii și-au închiriat locuințe după plecarea din centru</c:v>
                </c:pt>
                <c:pt idx="1">
                  <c:v>19 familii au fost cazate în locuințele protejate</c:v>
                </c:pt>
                <c:pt idx="2">
                  <c:v>17 beneficiare au format familii cu alți parteneri</c:v>
                </c:pt>
                <c:pt idx="3">
                  <c:v>12 familii au obținut locuințe sociale</c:v>
                </c:pt>
                <c:pt idx="4">
                  <c:v>10 beneficiare au plecat în alte țări</c:v>
                </c:pt>
                <c:pt idx="5">
                  <c:v>9 familii au obținut locuință proprietate personală</c:v>
                </c:pt>
                <c:pt idx="6">
                  <c:v>22 beneficiare s-au întors în familia lărgită sau la foștii parteneri</c:v>
                </c:pt>
                <c:pt idx="7">
                  <c:v>5 familii au fost preluate de alte instituții de asistență socială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75</c:v>
                </c:pt>
                <c:pt idx="1">
                  <c:v>19</c:v>
                </c:pt>
                <c:pt idx="2">
                  <c:v>17</c:v>
                </c:pt>
                <c:pt idx="3">
                  <c:v>12</c:v>
                </c:pt>
                <c:pt idx="4">
                  <c:v>10</c:v>
                </c:pt>
                <c:pt idx="5">
                  <c:v>9</c:v>
                </c:pt>
                <c:pt idx="6">
                  <c:v>22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877271677004777"/>
          <c:y val="0.10335729695042174"/>
          <c:w val="0.350069683747946"/>
          <c:h val="0.87032597538913592"/>
        </c:manualLayout>
      </c:layout>
      <c:overlay val="0"/>
      <c:txPr>
        <a:bodyPr/>
        <a:lstStyle/>
        <a:p>
          <a:pPr>
            <a:defRPr sz="1400">
              <a:latin typeface="Calibri" pitchFamily="34" charset="0"/>
            </a:defRPr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F7A-3C9D-4091-B637-AB4F243DAEB9}" type="datetimeFigureOut">
              <a:rPr lang="ro-RO" smtClean="0"/>
              <a:t>17.12.2018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809B-B02E-40A0-AFC3-2537A6FA9F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018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F7A-3C9D-4091-B637-AB4F243DAEB9}" type="datetimeFigureOut">
              <a:rPr lang="ro-RO" smtClean="0"/>
              <a:t>17.12.2018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809B-B02E-40A0-AFC3-2537A6FA9F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4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F7A-3C9D-4091-B637-AB4F243DAEB9}" type="datetimeFigureOut">
              <a:rPr lang="ro-RO" smtClean="0"/>
              <a:t>17.12.2018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809B-B02E-40A0-AFC3-2537A6FA9F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734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F7A-3C9D-4091-B637-AB4F243DAEB9}" type="datetimeFigureOut">
              <a:rPr lang="ro-RO" smtClean="0"/>
              <a:t>17.12.2018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809B-B02E-40A0-AFC3-2537A6FA9F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6150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F7A-3C9D-4091-B637-AB4F243DAEB9}" type="datetimeFigureOut">
              <a:rPr lang="ro-RO" smtClean="0"/>
              <a:t>17.12.2018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809B-B02E-40A0-AFC3-2537A6FA9F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844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F7A-3C9D-4091-B637-AB4F243DAEB9}" type="datetimeFigureOut">
              <a:rPr lang="ro-RO" smtClean="0"/>
              <a:t>17.12.2018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809B-B02E-40A0-AFC3-2537A6FA9F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342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F7A-3C9D-4091-B637-AB4F243DAEB9}" type="datetimeFigureOut">
              <a:rPr lang="ro-RO" smtClean="0"/>
              <a:t>17.12.2018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809B-B02E-40A0-AFC3-2537A6FA9F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4463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F7A-3C9D-4091-B637-AB4F243DAEB9}" type="datetimeFigureOut">
              <a:rPr lang="ro-RO" smtClean="0"/>
              <a:t>17.12.2018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809B-B02E-40A0-AFC3-2537A6FA9F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926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F7A-3C9D-4091-B637-AB4F243DAEB9}" type="datetimeFigureOut">
              <a:rPr lang="ro-RO" smtClean="0"/>
              <a:t>17.12.2018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809B-B02E-40A0-AFC3-2537A6FA9F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5958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F7A-3C9D-4091-B637-AB4F243DAEB9}" type="datetimeFigureOut">
              <a:rPr lang="ro-RO" smtClean="0"/>
              <a:t>17.12.2018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809B-B02E-40A0-AFC3-2537A6FA9F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954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F7A-3C9D-4091-B637-AB4F243DAEB9}" type="datetimeFigureOut">
              <a:rPr lang="ro-RO" smtClean="0"/>
              <a:t>17.12.2018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809B-B02E-40A0-AFC3-2537A6FA9F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272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05F7A-3C9D-4091-B637-AB4F243DAEB9}" type="datetimeFigureOut">
              <a:rPr lang="ro-RO" smtClean="0"/>
              <a:t>17.12.2018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809B-B02E-40A0-AFC3-2537A6FA9F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47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96944" cy="3267794"/>
          </a:xfrm>
        </p:spPr>
        <p:txBody>
          <a:bodyPr/>
          <a:lstStyle/>
          <a:p>
            <a:r>
              <a:rPr lang="en-US" b="1" dirty="0"/>
              <a:t>DE 10 ANI</a:t>
            </a:r>
            <a:r>
              <a:rPr lang="ro-RO" b="1" dirty="0"/>
              <a:t>,</a:t>
            </a:r>
            <a:r>
              <a:rPr lang="en-US" b="1" dirty="0"/>
              <a:t> AL</a:t>
            </a:r>
            <a:r>
              <a:rPr lang="ro-RO" b="1" dirty="0"/>
              <a:t>ĂTURI DE </a:t>
            </a:r>
            <a:br>
              <a:rPr lang="ro-RO" b="1" dirty="0"/>
            </a:br>
            <a:r>
              <a:rPr lang="ro-RO" b="1" dirty="0"/>
              <a:t>MAME SINGURE ȘI COPII</a:t>
            </a:r>
            <a:br>
              <a:rPr lang="ro-RO" b="1" dirty="0"/>
            </a:br>
            <a:r>
              <a:rPr lang="ro-RO" b="1" dirty="0"/>
              <a:t>ÎN DIFICULTATE!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416824" cy="2423120"/>
          </a:xfrm>
        </p:spPr>
        <p:txBody>
          <a:bodyPr>
            <a:normAutofit fontScale="70000" lnSpcReduction="20000"/>
          </a:bodyPr>
          <a:lstStyle/>
          <a:p>
            <a:endParaRPr lang="ro-RO" b="1" dirty="0">
              <a:solidFill>
                <a:schemeClr val="tx1"/>
              </a:solidFill>
            </a:endParaRPr>
          </a:p>
          <a:p>
            <a:r>
              <a:rPr lang="ro-RO" sz="4100" b="1" dirty="0">
                <a:solidFill>
                  <a:schemeClr val="tx1"/>
                </a:solidFill>
              </a:rPr>
              <a:t>CENTRUL REZIDENȚIAL PENTRU </a:t>
            </a:r>
          </a:p>
          <a:p>
            <a:r>
              <a:rPr lang="ro-RO" sz="4100" b="1" dirty="0">
                <a:solidFill>
                  <a:schemeClr val="tx1"/>
                </a:solidFill>
              </a:rPr>
              <a:t>MAME ȘI COPII ÎN DIFICULTATE</a:t>
            </a:r>
            <a:endParaRPr lang="ro-RO" sz="3600" b="1" dirty="0">
              <a:solidFill>
                <a:schemeClr val="tx1"/>
              </a:solidFill>
            </a:endParaRPr>
          </a:p>
          <a:p>
            <a:endParaRPr lang="ro-RO" b="1" dirty="0">
              <a:solidFill>
                <a:schemeClr val="tx1"/>
              </a:solidFill>
            </a:endParaRPr>
          </a:p>
          <a:p>
            <a:endParaRPr lang="ro-RO" b="1" dirty="0">
              <a:solidFill>
                <a:schemeClr val="tx1"/>
              </a:solidFill>
            </a:endParaRPr>
          </a:p>
          <a:p>
            <a:r>
              <a:rPr lang="ro-RO" b="1" i="1" dirty="0">
                <a:solidFill>
                  <a:schemeClr val="tx1"/>
                </a:solidFill>
              </a:rPr>
              <a:t>2008 - 2018</a:t>
            </a:r>
          </a:p>
        </p:txBody>
      </p:sp>
    </p:spTree>
    <p:extLst>
      <p:ext uri="{BB962C8B-B14F-4D97-AF65-F5344CB8AC3E}">
        <p14:creationId xmlns:p14="http://schemas.microsoft.com/office/powerpoint/2010/main" val="17296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o-RO" sz="2200" b="1" dirty="0" smtClean="0"/>
              <a:t>2</a:t>
            </a:r>
            <a:r>
              <a:rPr lang="ro-RO" sz="2200" b="1" dirty="0"/>
              <a:t>. Consiliere informațională, vocațională și profesională pentru susținerea sau obținerea unui loc de muncă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Calibri" pitchFamily="34" charset="0"/>
              </a:rPr>
              <a:t>2A. </a:t>
            </a:r>
            <a:r>
              <a:rPr lang="ro-RO" sz="1800" b="1" dirty="0" smtClean="0">
                <a:latin typeface="Calibri" pitchFamily="34" charset="0"/>
              </a:rPr>
              <a:t>Consilierea </a:t>
            </a:r>
            <a:r>
              <a:rPr lang="ro-RO" sz="1800" b="1" dirty="0">
                <a:latin typeface="Calibri" pitchFamily="34" charset="0"/>
              </a:rPr>
              <a:t>profesională a  mamelor pentru integrare/reintegrare </a:t>
            </a:r>
            <a:r>
              <a:rPr lang="ro-RO" sz="1800" b="1" dirty="0" smtClean="0">
                <a:latin typeface="Calibri" pitchFamily="34" charset="0"/>
              </a:rPr>
              <a:t>pe piața muncii </a:t>
            </a:r>
            <a:endParaRPr lang="en-US" sz="1800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o-RO" sz="1800" b="1" dirty="0">
              <a:latin typeface="Calibri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o-RO" sz="1800" b="1" dirty="0">
                <a:latin typeface="Calibri" pitchFamily="34" charset="0"/>
              </a:rPr>
              <a:t>76 de mame</a:t>
            </a:r>
            <a:r>
              <a:rPr lang="ro-RO" sz="1800" dirty="0">
                <a:latin typeface="Calibri" pitchFamily="34" charset="0"/>
              </a:rPr>
              <a:t> consiliate </a:t>
            </a:r>
          </a:p>
          <a:p>
            <a:pPr lvl="1">
              <a:buFont typeface="Wingdings" pitchFamily="2" charset="2"/>
              <a:buChar char="ü"/>
            </a:pPr>
            <a:r>
              <a:rPr lang="ro-RO" sz="1800" b="1" dirty="0" smtClean="0">
                <a:latin typeface="Calibri" pitchFamily="34" charset="0"/>
              </a:rPr>
              <a:t>900 </a:t>
            </a:r>
            <a:r>
              <a:rPr lang="ro-RO" sz="1800" b="1" dirty="0">
                <a:latin typeface="Calibri" pitchFamily="34" charset="0"/>
              </a:rPr>
              <a:t>şedinţe de consiliere profesională</a:t>
            </a:r>
            <a:r>
              <a:rPr lang="ro-RO" sz="1800" dirty="0">
                <a:latin typeface="Calibri" pitchFamily="34" charset="0"/>
              </a:rPr>
              <a:t> în vederea angajării, relaţiilor de muncă şi drepturilor angajaţilor </a:t>
            </a:r>
          </a:p>
          <a:p>
            <a:pPr lvl="1">
              <a:buFont typeface="Wingdings" pitchFamily="2" charset="2"/>
              <a:buChar char="ü"/>
            </a:pPr>
            <a:r>
              <a:rPr lang="ro-RO" sz="1800" b="1" dirty="0" smtClean="0">
                <a:latin typeface="Calibri" pitchFamily="34" charset="0"/>
              </a:rPr>
              <a:t>300 </a:t>
            </a:r>
            <a:r>
              <a:rPr lang="ro-RO" sz="1800" b="1" dirty="0">
                <a:latin typeface="Calibri" pitchFamily="34" charset="0"/>
              </a:rPr>
              <a:t>ședințe de consiliere</a:t>
            </a:r>
            <a:r>
              <a:rPr lang="ro-RO" sz="1800" dirty="0">
                <a:latin typeface="Calibri" pitchFamily="34" charset="0"/>
              </a:rPr>
              <a:t> în vederea dezvoltării abilităţilor de comunicare şi relaţionare cu  angajatorii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o-RO" sz="1800" b="1" dirty="0" smtClean="0">
                <a:latin typeface="Calibri" pitchFamily="34" charset="0"/>
              </a:rPr>
              <a:t>REZULTATE</a:t>
            </a:r>
            <a:r>
              <a:rPr lang="ro-RO" sz="1800" b="1" dirty="0">
                <a:latin typeface="Calibri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>
                <a:latin typeface="Calibri" pitchFamily="34" charset="0"/>
              </a:rPr>
              <a:t>24 mame au identificat un loc de muncă mai bine plătit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>
                <a:latin typeface="Calibri" pitchFamily="34" charset="0"/>
              </a:rPr>
              <a:t>34 mame, care nu aveau loc de muncă, s-au angajat pentru prima </a:t>
            </a:r>
            <a:r>
              <a:rPr lang="ro-RO" sz="1800" dirty="0" smtClean="0">
                <a:latin typeface="Calibri" pitchFamily="34" charset="0"/>
              </a:rPr>
              <a:t>dată</a:t>
            </a:r>
            <a:endParaRPr lang="en-US" sz="1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2B. </a:t>
            </a:r>
            <a:r>
              <a:rPr lang="ro-RO" sz="1800" b="1" dirty="0" smtClean="0"/>
              <a:t>Consiliere </a:t>
            </a:r>
            <a:r>
              <a:rPr lang="ro-RO" sz="1800" b="1" dirty="0"/>
              <a:t>pentru îmbunătățirea performanței profesionale şi continuarea studiilor de către beneficiare</a:t>
            </a:r>
            <a:endParaRPr lang="ro-RO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ro-RO" sz="1800" dirty="0"/>
              <a:t>Peste </a:t>
            </a:r>
            <a:r>
              <a:rPr lang="ro-RO" sz="1800" b="1" dirty="0"/>
              <a:t>150</a:t>
            </a:r>
            <a:r>
              <a:rPr lang="ro-RO" sz="1800" dirty="0"/>
              <a:t> şedinţe de suport şi consiliere educaţională în vederea continuării studiilor şi dezvoltării competenţelor profesionale ale beneficiarelor. </a:t>
            </a:r>
          </a:p>
          <a:p>
            <a:pPr marL="0" indent="0">
              <a:buNone/>
            </a:pPr>
            <a:endParaRPr lang="ro-RO" sz="1800" dirty="0">
              <a:latin typeface="Calibri" pitchFamily="34" charset="0"/>
            </a:endParaRPr>
          </a:p>
          <a:p>
            <a:pPr marL="0" indent="0">
              <a:buNone/>
            </a:pPr>
            <a:endParaRPr lang="ro-RO" sz="1800" dirty="0"/>
          </a:p>
        </p:txBody>
      </p:sp>
    </p:spTree>
    <p:extLst>
      <p:ext uri="{BB962C8B-B14F-4D97-AF65-F5344CB8AC3E}">
        <p14:creationId xmlns:p14="http://schemas.microsoft.com/office/powerpoint/2010/main" val="24246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5"/>
            <a:ext cx="8496944" cy="602694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3. </a:t>
            </a:r>
            <a:r>
              <a:rPr lang="ro-RO" sz="2000" b="1" dirty="0"/>
              <a:t>Consiliere parentală pentru a crește împreună adulți </a:t>
            </a:r>
            <a:r>
              <a:rPr lang="ro-RO" sz="2000" b="1" dirty="0" smtClean="0"/>
              <a:t>responsabili</a:t>
            </a:r>
          </a:p>
          <a:p>
            <a:pPr>
              <a:buFont typeface="Wingdings" pitchFamily="2" charset="2"/>
              <a:buChar char="ü"/>
            </a:pPr>
            <a:r>
              <a:rPr lang="ro-RO" sz="1800" b="1" dirty="0" smtClean="0"/>
              <a:t>1.200</a:t>
            </a:r>
            <a:r>
              <a:rPr lang="ro-RO" sz="1800" dirty="0" smtClean="0"/>
              <a:t>  ședințe susținute </a:t>
            </a:r>
          </a:p>
          <a:p>
            <a:pPr marL="0" indent="0">
              <a:buNone/>
            </a:pPr>
            <a:endParaRPr lang="ro-RO" sz="1800" b="1" dirty="0" smtClean="0"/>
          </a:p>
          <a:p>
            <a:pPr marL="0" indent="0">
              <a:buNone/>
            </a:pPr>
            <a:r>
              <a:rPr lang="ro-RO" sz="2000" b="1" dirty="0" smtClean="0"/>
              <a:t>4</a:t>
            </a:r>
            <a:r>
              <a:rPr lang="ro-RO" sz="2000" b="1" dirty="0"/>
              <a:t>. </a:t>
            </a:r>
            <a:r>
              <a:rPr lang="ro-RO" sz="2000" b="1" dirty="0" smtClean="0"/>
              <a:t>Informare și consiliere socială privind drepturile sociale</a:t>
            </a:r>
            <a:endParaRPr lang="ro-RO" sz="2000" b="1" dirty="0"/>
          </a:p>
          <a:p>
            <a:pPr marL="0" indent="0">
              <a:spcBef>
                <a:spcPts val="0"/>
              </a:spcBef>
              <a:buNone/>
            </a:pPr>
            <a:endParaRPr lang="ro-RO" sz="1600" b="1" dirty="0"/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ro-RO" sz="1800" b="1" dirty="0"/>
              <a:t>179</a:t>
            </a:r>
            <a:r>
              <a:rPr lang="ro-RO" sz="1800" dirty="0"/>
              <a:t> mame au beneficiat de </a:t>
            </a:r>
            <a:r>
              <a:rPr lang="ro-RO" sz="1800" dirty="0" smtClean="0"/>
              <a:t>1.500 ședințe </a:t>
            </a:r>
            <a:r>
              <a:rPr lang="ro-RO" sz="1800" dirty="0"/>
              <a:t>de informare și consiliere socială și legală</a:t>
            </a:r>
            <a:r>
              <a:rPr lang="ro-RO" sz="1800" dirty="0" smtClean="0"/>
              <a:t>;</a:t>
            </a:r>
            <a:endParaRPr lang="ro-RO" sz="1800" dirty="0"/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ro-RO" sz="1800" b="1" dirty="0"/>
              <a:t>48</a:t>
            </a:r>
            <a:r>
              <a:rPr lang="ro-RO" sz="1800" dirty="0"/>
              <a:t> mame au făcut demersurile legale pentru deschiderea proceselor de divorț/încredințare copii/pensie de întreținere a </a:t>
            </a:r>
            <a:r>
              <a:rPr lang="ro-RO" sz="1800" dirty="0" smtClean="0"/>
              <a:t>copiilor</a:t>
            </a:r>
            <a:endParaRPr lang="ro-RO" sz="18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ro-RO" sz="2000" b="1" dirty="0" smtClean="0"/>
              <a:t>5</a:t>
            </a:r>
            <a:r>
              <a:rPr lang="ro-RO" sz="2000" b="1" dirty="0"/>
              <a:t>.</a:t>
            </a:r>
            <a:r>
              <a:rPr lang="ro-RO" sz="1800" b="1" dirty="0"/>
              <a:t> </a:t>
            </a:r>
            <a:r>
              <a:rPr lang="ro-RO" sz="2000" b="1" dirty="0" smtClean="0"/>
              <a:t>Consiliere </a:t>
            </a:r>
            <a:r>
              <a:rPr lang="ro-RO" sz="2000" b="1" dirty="0"/>
              <a:t>pentru gestionarea bugetului limitat</a:t>
            </a:r>
            <a:endParaRPr lang="en-US" sz="2000" b="1" dirty="0"/>
          </a:p>
          <a:p>
            <a:pPr>
              <a:buFont typeface="Wingdings" pitchFamily="2" charset="2"/>
              <a:buChar char="ü"/>
            </a:pPr>
            <a:r>
              <a:rPr lang="ro-RO" sz="1800" b="1" dirty="0">
                <a:latin typeface="Calibri" pitchFamily="34" charset="0"/>
              </a:rPr>
              <a:t>2</a:t>
            </a:r>
            <a:r>
              <a:rPr lang="en-US" sz="1800" b="1" dirty="0">
                <a:latin typeface="Calibri" pitchFamily="34" charset="0"/>
              </a:rPr>
              <a:t>70</a:t>
            </a:r>
            <a:r>
              <a:rPr lang="ro-RO" sz="1800" dirty="0">
                <a:latin typeface="Calibri" pitchFamily="34" charset="0"/>
              </a:rPr>
              <a:t> planificări ale bugetului familiilor cu venituri reduse</a:t>
            </a:r>
          </a:p>
          <a:p>
            <a:pPr lvl="0">
              <a:buFont typeface="Wingdings" pitchFamily="2" charset="2"/>
              <a:buChar char="ü"/>
            </a:pPr>
            <a:r>
              <a:rPr lang="ro-RO" sz="1800" b="1" dirty="0">
                <a:latin typeface="Calibri" pitchFamily="34" charset="0"/>
              </a:rPr>
              <a:t>150</a:t>
            </a:r>
            <a:r>
              <a:rPr lang="ro-RO" sz="1800" dirty="0">
                <a:latin typeface="Calibri" pitchFamily="34" charset="0"/>
              </a:rPr>
              <a:t> conturi de economii deschise pentru perioada de post-rezidenţă</a:t>
            </a:r>
          </a:p>
          <a:p>
            <a:pPr marL="0" indent="0">
              <a:buNone/>
            </a:pPr>
            <a:endParaRPr lang="ro-RO" sz="1800" b="1" dirty="0" smtClean="0"/>
          </a:p>
          <a:p>
            <a:pPr marL="0" indent="0">
              <a:buNone/>
            </a:pPr>
            <a:r>
              <a:rPr lang="ro-RO" sz="2000" b="1" dirty="0" smtClean="0"/>
              <a:t>6. Implicarea </a:t>
            </a:r>
            <a:r>
              <a:rPr lang="ro-RO" sz="2000" b="1" dirty="0"/>
              <a:t>în formarea deprinderilor administrative și gospodărești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 smtClean="0"/>
              <a:t>Supervizarea, prin vizite zilnice, a modului de întreținere a apartamentelor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 smtClean="0"/>
              <a:t>Programarea beneficiarelor pentru curîțenia spațiilor comune</a:t>
            </a:r>
            <a:endParaRPr lang="en-US" sz="1800" dirty="0" smtClean="0"/>
          </a:p>
          <a:p>
            <a:pPr marL="0" indent="0">
              <a:buNone/>
            </a:pPr>
            <a:r>
              <a:rPr lang="ro-RO" sz="1800" b="1" dirty="0"/>
              <a:t/>
            </a:r>
            <a:br>
              <a:rPr lang="ro-RO" sz="1800" b="1" dirty="0"/>
            </a:b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17029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000" b="1" dirty="0" smtClean="0"/>
              <a:t>7. </a:t>
            </a:r>
            <a:r>
              <a:rPr lang="ro-RO" sz="2000" b="1" dirty="0"/>
              <a:t>Îngrijire, asistență și intervenție psiho-pedagogică pentru copii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ro-RO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o-RO" sz="1800" b="1" dirty="0" smtClean="0"/>
              <a:t>7</a:t>
            </a:r>
            <a:r>
              <a:rPr lang="en-US" sz="1800" b="1" dirty="0" smtClean="0"/>
              <a:t>A</a:t>
            </a:r>
            <a:r>
              <a:rPr lang="en-US" sz="1800" b="1" dirty="0"/>
              <a:t>. </a:t>
            </a:r>
            <a:r>
              <a:rPr lang="ro-RO" sz="1800" b="1" dirty="0"/>
              <a:t>Suport educaţional pentru creşterea performanţei şcolare a copiilor </a:t>
            </a:r>
            <a:endParaRPr lang="ro-RO" sz="1800" dirty="0"/>
          </a:p>
          <a:p>
            <a:pPr marL="0" indent="0">
              <a:spcBef>
                <a:spcPts val="1200"/>
              </a:spcBef>
              <a:buNone/>
            </a:pPr>
            <a:r>
              <a:rPr lang="ro-RO" sz="1800" dirty="0"/>
              <a:t>Peste </a:t>
            </a:r>
            <a:r>
              <a:rPr lang="ro-RO" sz="1800" b="1" dirty="0"/>
              <a:t>600</a:t>
            </a:r>
            <a:r>
              <a:rPr lang="ro-RO" sz="1800" dirty="0"/>
              <a:t> de şedinţe de sprijin și suport educaţional oferit copiilor pe parcursul unui an şcolar sau pentru susţinerea examenelor de corigenţă şi încheierea situaţiei şcolare.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9" y="2963373"/>
            <a:ext cx="3712000" cy="2088000"/>
          </a:xfrm>
          <a:prstGeom prst="rect">
            <a:avLst/>
          </a:prstGeom>
        </p:spPr>
      </p:pic>
      <p:pic>
        <p:nvPicPr>
          <p:cNvPr id="5" name="Picture 2" descr="D:\ANDREEA_WORK\CENTRU REZIDENTIAL\PROIECTE\PROIECTE IN DERULARE\Proiect finantare germana_dec.2014 - dec.2015\poze activitati\aprilie 2015\28 aprilie_Sprijin educational\p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67" y="2963373"/>
            <a:ext cx="3712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5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1800" b="1" dirty="0" smtClean="0">
                <a:latin typeface="Calibri" pitchFamily="34" charset="0"/>
              </a:rPr>
              <a:t>7</a:t>
            </a:r>
            <a:r>
              <a:rPr lang="en-US" sz="1800" b="1" dirty="0" smtClean="0">
                <a:latin typeface="Calibri" pitchFamily="34" charset="0"/>
              </a:rPr>
              <a:t>B. </a:t>
            </a:r>
            <a:r>
              <a:rPr lang="ro-RO" sz="1800" b="1" dirty="0">
                <a:latin typeface="Calibri" pitchFamily="34" charset="0"/>
              </a:rPr>
              <a:t>Îngrijirea şi supravegherea copiilor în afara programului şcolar şi preşcolar, cât timp mamele frecventează locul de </a:t>
            </a:r>
            <a:r>
              <a:rPr lang="ro-RO" sz="1800" b="1" dirty="0" smtClean="0">
                <a:latin typeface="Calibri" pitchFamily="34" charset="0"/>
              </a:rPr>
              <a:t>muncă</a:t>
            </a:r>
            <a:r>
              <a:rPr lang="en-US" sz="1800" b="1" dirty="0" smtClean="0">
                <a:latin typeface="Calibri" pitchFamily="34" charset="0"/>
              </a:rPr>
              <a:t>,</a:t>
            </a:r>
            <a:r>
              <a:rPr lang="ro-RO" sz="1800" b="1" dirty="0" smtClean="0">
                <a:latin typeface="Calibri" pitchFamily="34" charset="0"/>
              </a:rPr>
              <a:t> </a:t>
            </a:r>
            <a:r>
              <a:rPr lang="ro-RO" sz="1800" b="1" dirty="0">
                <a:latin typeface="Calibri" pitchFamily="34" charset="0"/>
              </a:rPr>
              <a:t>de către educatorii </a:t>
            </a:r>
            <a:r>
              <a:rPr lang="en-US" sz="1800" b="1" dirty="0" smtClean="0">
                <a:latin typeface="Calibri" pitchFamily="34" charset="0"/>
              </a:rPr>
              <a:t>puericultori</a:t>
            </a:r>
            <a:endParaRPr lang="ro-RO" sz="1800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o-RO" sz="1800" dirty="0" smtClean="0">
                <a:latin typeface="Calibri" pitchFamily="34" charset="0"/>
              </a:rPr>
              <a:t>Peste </a:t>
            </a:r>
            <a:r>
              <a:rPr lang="ro-RO" sz="1800" b="1" dirty="0">
                <a:latin typeface="Calibri" pitchFamily="34" charset="0"/>
              </a:rPr>
              <a:t>14.000</a:t>
            </a:r>
            <a:r>
              <a:rPr lang="ro-RO" sz="1800" dirty="0">
                <a:latin typeface="Calibri" pitchFamily="34" charset="0"/>
              </a:rPr>
              <a:t> de ore de îngrijire şi supraveghere a copiilor de către educatorii </a:t>
            </a:r>
            <a:r>
              <a:rPr lang="en-US" sz="1800" dirty="0" smtClean="0">
                <a:latin typeface="Calibri" pitchFamily="34" charset="0"/>
              </a:rPr>
              <a:t>puericultori</a:t>
            </a:r>
            <a:r>
              <a:rPr lang="ro-RO" sz="1800" dirty="0" smtClean="0">
                <a:latin typeface="Calibri" pitchFamily="34" charset="0"/>
              </a:rPr>
              <a:t> </a:t>
            </a:r>
            <a:r>
              <a:rPr lang="ro-RO" sz="1800" dirty="0">
                <a:latin typeface="Calibri" pitchFamily="34" charset="0"/>
              </a:rPr>
              <a:t>(în medie 116 ore/lună);</a:t>
            </a:r>
          </a:p>
          <a:p>
            <a:pPr lvl="0">
              <a:buFont typeface="Wingdings" pitchFamily="2" charset="2"/>
              <a:buChar char="ü"/>
            </a:pPr>
            <a:r>
              <a:rPr lang="ro-RO" sz="1800" dirty="0">
                <a:latin typeface="Calibri" pitchFamily="34" charset="0"/>
              </a:rPr>
              <a:t>Activităţi socio-educaţionale realizate de către educatorii </a:t>
            </a:r>
            <a:r>
              <a:rPr lang="ro-RO" sz="1800" dirty="0" smtClean="0">
                <a:latin typeface="Calibri" pitchFamily="34" charset="0"/>
              </a:rPr>
              <a:t>puericultori </a:t>
            </a:r>
            <a:r>
              <a:rPr lang="ro-RO" sz="1800" dirty="0">
                <a:latin typeface="Calibri" pitchFamily="34" charset="0"/>
              </a:rPr>
              <a:t>împreună cu </a:t>
            </a:r>
            <a:r>
              <a:rPr lang="ro-RO" sz="1800" dirty="0" smtClean="0">
                <a:latin typeface="Calibri" pitchFamily="34" charset="0"/>
              </a:rPr>
              <a:t>beneficiari</a:t>
            </a:r>
            <a:r>
              <a:rPr lang="ro-RO" sz="1800" dirty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copii</a:t>
            </a:r>
            <a:r>
              <a:rPr lang="ro-RO" sz="1800" dirty="0" smtClean="0">
                <a:latin typeface="Calibri" pitchFamily="34" charset="0"/>
              </a:rPr>
              <a:t>.</a:t>
            </a:r>
            <a:endParaRPr lang="ro-RO" sz="1800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sz="1600" b="1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sz="1600" b="1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sz="1600" b="1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sz="1600" b="1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sz="1600" b="1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sz="1600" b="1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sz="1600" b="1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sz="1600" b="1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sz="1600" b="1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sz="1600" b="1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2592288" cy="1944216"/>
          </a:xfrm>
          <a:prstGeom prst="rect">
            <a:avLst/>
          </a:prstGeom>
        </p:spPr>
      </p:pic>
      <p:pic>
        <p:nvPicPr>
          <p:cNvPr id="7" name="Picture 2" descr="D:\ANDREEA_WORK\CENTRU REZIDENTIAL\POZE\poze activitati\GOGOSI\111_0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656"/>
            <a:ext cx="2592619" cy="19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29824"/>
            <a:ext cx="2592619" cy="194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629823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60486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o-RO" sz="2000" b="1" dirty="0" smtClean="0">
                <a:latin typeface="Calibri" pitchFamily="34" charset="0"/>
              </a:rPr>
              <a:t>8</a:t>
            </a:r>
            <a:r>
              <a:rPr lang="en-US" sz="2000" b="1" dirty="0" smtClean="0">
                <a:latin typeface="Calibri" pitchFamily="34" charset="0"/>
              </a:rPr>
              <a:t>. </a:t>
            </a:r>
            <a:r>
              <a:rPr lang="ro-RO" sz="2000" b="1" dirty="0">
                <a:latin typeface="Calibri" pitchFamily="34" charset="0"/>
              </a:rPr>
              <a:t>Activităţi socio-recreaţionale în scop terapeutic şi de dezvoltare personală cu </a:t>
            </a:r>
            <a:r>
              <a:rPr lang="ro-RO" sz="2000" b="1" dirty="0" smtClean="0">
                <a:latin typeface="Calibri" pitchFamily="34" charset="0"/>
              </a:rPr>
              <a:t>copiii</a:t>
            </a:r>
            <a:endParaRPr lang="en-US" sz="2000" b="1" dirty="0">
              <a:latin typeface="Calibri" pitchFamily="34" charset="0"/>
            </a:endParaRPr>
          </a:p>
          <a:p>
            <a:pPr marL="0" lvl="0" indent="0">
              <a:buNone/>
            </a:pPr>
            <a:endParaRPr lang="ro-RO" sz="18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o-RO" sz="2000" b="1" dirty="0">
                <a:solidFill>
                  <a:srgbClr val="FF0000"/>
                </a:solidFill>
                <a:latin typeface="Calibri" pitchFamily="34" charset="0"/>
              </a:rPr>
              <a:t>Activități de </a:t>
            </a:r>
            <a:r>
              <a:rPr lang="ro-RO" sz="2000" b="1" dirty="0" smtClean="0">
                <a:solidFill>
                  <a:srgbClr val="FF0000"/>
                </a:solidFill>
                <a:latin typeface="Calibri" pitchFamily="34" charset="0"/>
              </a:rPr>
              <a:t>art-terapie</a:t>
            </a:r>
            <a:endParaRPr lang="en-US" sz="2000" dirty="0">
              <a:latin typeface="Calibri" pitchFamily="34" charset="0"/>
            </a:endParaRPr>
          </a:p>
          <a:p>
            <a:pPr lvl="0" algn="r">
              <a:buFont typeface="Wingdings" pitchFamily="2" charset="2"/>
              <a:buChar char="ü"/>
            </a:pP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ro-RO" sz="1800" b="1" dirty="0">
                <a:solidFill>
                  <a:schemeClr val="tx2"/>
                </a:solidFill>
                <a:latin typeface="Calibri" pitchFamily="34" charset="0"/>
              </a:rPr>
              <a:t>olaje</a:t>
            </a:r>
            <a:endParaRPr lang="en-US" sz="1800" b="1" dirty="0">
              <a:solidFill>
                <a:schemeClr val="tx2"/>
              </a:solidFill>
              <a:latin typeface="Calibri" pitchFamily="34" charset="0"/>
            </a:endParaRPr>
          </a:p>
          <a:p>
            <a:pPr marL="0" lvl="0" indent="0">
              <a:buNone/>
            </a:pPr>
            <a:endParaRPr lang="en-US" sz="1800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87274"/>
            <a:ext cx="2968163" cy="2226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17" y="2873037"/>
            <a:ext cx="2430270" cy="3240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54" y="3887274"/>
            <a:ext cx="2941363" cy="22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marL="285750" indent="-285750" algn="r">
              <a:buFont typeface="Wingdings" pitchFamily="2" charset="2"/>
              <a:buChar char="ü"/>
            </a:pP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ro-RO" sz="1800" b="1" dirty="0">
                <a:solidFill>
                  <a:schemeClr val="tx2"/>
                </a:solidFill>
                <a:latin typeface="Calibri" pitchFamily="34" charset="0"/>
              </a:rPr>
              <a:t>teliere handmade</a:t>
            </a:r>
            <a:endParaRPr lang="ro-RO" sz="18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552395" cy="266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03991"/>
            <a:ext cx="2079231" cy="3696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36107"/>
            <a:ext cx="3552395" cy="266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54" y="2703992"/>
            <a:ext cx="2075086" cy="3689040"/>
          </a:xfrm>
          <a:prstGeom prst="rect">
            <a:avLst/>
          </a:prstGeom>
        </p:spPr>
      </p:pic>
      <p:pic>
        <p:nvPicPr>
          <p:cNvPr id="5122" name="Picture 2" descr="D:\ANDREEA_WORK\CENTRU REZIDENTIAL\PROIECTE\PROIECTE IN DERULARE\Proiect finantare germana_dec.2014 - dec.2015\poze activitati\februarie 2015\atelier origami si povestea 1000 cocori_12.02.15\16172_1546158732324509_3701744136867992524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53" y="822473"/>
            <a:ext cx="3283095" cy="18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marL="285750" indent="-285750" algn="r">
              <a:buFont typeface="Wingdings" pitchFamily="2" charset="2"/>
              <a:buChar char="ü"/>
            </a:pPr>
            <a:r>
              <a:rPr lang="en-US" sz="1800" b="1" dirty="0" err="1">
                <a:solidFill>
                  <a:schemeClr val="tx2"/>
                </a:solidFill>
                <a:latin typeface="Calibri" pitchFamily="34" charset="0"/>
              </a:rPr>
              <a:t>Pictur</a:t>
            </a:r>
            <a:r>
              <a:rPr lang="ro-RO" sz="1800" b="1" dirty="0">
                <a:solidFill>
                  <a:schemeClr val="tx2"/>
                </a:solidFill>
              </a:rPr>
              <a:t>ă</a:t>
            </a:r>
          </a:p>
        </p:txBody>
      </p:sp>
      <p:pic>
        <p:nvPicPr>
          <p:cNvPr id="1026" name="Picture 2" descr="D:\ANDREEA_WORK\CENTRU REZIDENTIAL\POZE\poze activitati\masti,dovlecei si dansuri\P1100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NDREEA_WORK\CENTRU REZIDENTIAL\POZE\poze activitati\poze perioada ian-mart 2011\Poze Tablouri 24.01.2011\SDC12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2" y="4243778"/>
            <a:ext cx="3138099" cy="235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83" y="692696"/>
            <a:ext cx="3168352" cy="2375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3" y="692696"/>
            <a:ext cx="3300850" cy="2204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3203848" cy="21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336704"/>
          </a:xfrm>
        </p:spPr>
        <p:txBody>
          <a:bodyPr>
            <a:normAutofit/>
          </a:bodyPr>
          <a:lstStyle/>
          <a:p>
            <a:pPr lvl="0" algn="r">
              <a:buFont typeface="Wingdings" pitchFamily="2" charset="2"/>
              <a:buChar char="ü"/>
            </a:pPr>
            <a:r>
              <a:rPr lang="en-US" sz="1800" b="1" dirty="0" err="1">
                <a:solidFill>
                  <a:schemeClr val="tx2"/>
                </a:solidFill>
                <a:latin typeface="Calibri" pitchFamily="34" charset="0"/>
              </a:rPr>
              <a:t>Teatru</a:t>
            </a:r>
            <a:endParaRPr lang="en-US" sz="1800" b="1" dirty="0">
              <a:solidFill>
                <a:schemeClr val="tx2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ro-RO" dirty="0">
                <a:latin typeface="Calibri" pitchFamily="34" charset="0"/>
              </a:rPr>
              <a:t>      </a:t>
            </a:r>
            <a:endParaRPr lang="en-US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o-RO" dirty="0">
                <a:latin typeface="Calibri" pitchFamily="34" charset="0"/>
              </a:rPr>
              <a:t>       </a:t>
            </a:r>
            <a:endParaRPr lang="en-US" dirty="0">
              <a:latin typeface="Calibri" pitchFamily="34" charset="0"/>
            </a:endParaRPr>
          </a:p>
          <a:p>
            <a:pPr marL="0" lvl="0" indent="0">
              <a:buNone/>
            </a:pPr>
            <a:endParaRPr lang="en-US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o-RO" dirty="0">
                <a:latin typeface="Calibri" pitchFamily="34" charset="0"/>
              </a:rPr>
              <a:t>        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492896"/>
            <a:ext cx="3063954" cy="2045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0" y="4538024"/>
            <a:ext cx="3533010" cy="1987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83" y="3823801"/>
            <a:ext cx="2026155" cy="2701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2832"/>
            <a:ext cx="3150096" cy="2100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38" y="3823801"/>
            <a:ext cx="3510295" cy="2340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12" y="1427985"/>
            <a:ext cx="3617421" cy="2411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83" y="392832"/>
            <a:ext cx="2026155" cy="34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17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marL="285750" indent="-285750" algn="r">
              <a:buFont typeface="Wingdings" pitchFamily="2" charset="2"/>
              <a:buChar char="ü"/>
            </a:pPr>
            <a:r>
              <a:rPr lang="en-US" sz="1800" b="1" dirty="0" err="1">
                <a:solidFill>
                  <a:schemeClr val="tx2"/>
                </a:solidFill>
                <a:latin typeface="Calibri" pitchFamily="34" charset="0"/>
              </a:rPr>
              <a:t>Expozi</a:t>
            </a:r>
            <a:r>
              <a:rPr lang="ro-RO" sz="1800" b="1" dirty="0">
                <a:solidFill>
                  <a:schemeClr val="tx2"/>
                </a:solidFill>
                <a:latin typeface="Calibri" pitchFamily="34" charset="0"/>
              </a:rPr>
              <a:t>ți</a:t>
            </a:r>
            <a:r>
              <a:rPr lang="en-US" sz="1800" b="1" dirty="0" err="1">
                <a:solidFill>
                  <a:schemeClr val="tx2"/>
                </a:solidFill>
                <a:latin typeface="Calibri" pitchFamily="34" charset="0"/>
              </a:rPr>
              <a:t>i</a:t>
            </a:r>
            <a:r>
              <a:rPr lang="ro-RO" sz="1800" b="1" dirty="0">
                <a:solidFill>
                  <a:schemeClr val="tx2"/>
                </a:solidFill>
                <a:latin typeface="Calibri" pitchFamily="34" charset="0"/>
              </a:rPr>
              <a:t> și</a:t>
            </a: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libri" pitchFamily="34" charset="0"/>
              </a:rPr>
              <a:t>vernisaje</a:t>
            </a:r>
            <a:endParaRPr lang="ro-RO" sz="1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736304" cy="20522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3528392" cy="1984721"/>
          </a:xfrm>
          <a:prstGeom prst="rect">
            <a:avLst/>
          </a:prstGeom>
        </p:spPr>
      </p:pic>
      <p:pic>
        <p:nvPicPr>
          <p:cNvPr id="2051" name="Picture 3" descr="D:\ANDREEA_WORK\CENTRU REZIDENTIAL\PROIECTE\PROIECTE IN DERULARE\Proiect finantare germana_dec.2014 - dec.2015\poze activitati\aprilie 2015\din timpul expozitiei\p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5"/>
            <a:ext cx="2569784" cy="34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6847"/>
            <a:ext cx="2736304" cy="2052228"/>
          </a:xfrm>
          <a:prstGeom prst="rect">
            <a:avLst/>
          </a:prstGeom>
        </p:spPr>
      </p:pic>
      <p:pic>
        <p:nvPicPr>
          <p:cNvPr id="2052" name="Picture 4" descr="D:\ANDREEA_WORK\CENTRU REZIDENTIAL\PROIECTE\PROIECTE IN DERULARE\Proiect finantare germana_dec.2014 - dec.2015\poze activitati\aprilie 2015\05.04.2015_expozitia Povestea mea\p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66" y="242550"/>
            <a:ext cx="2180545" cy="38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ANDREEA_WORK\CENTRU REZIDENTIAL\PROIECTE\PROIECTE IN DERULARE\Proiect finantare germana_dec.2014 - dec.2015\poze activitati\aprilie 2015\a 2-a zi de expozitie_07.04.2015\p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5"/>
            <a:ext cx="3400379" cy="191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o-RO" sz="2000" b="1" dirty="0">
                <a:solidFill>
                  <a:srgbClr val="FF0000"/>
                </a:solidFill>
                <a:latin typeface="Calibri" pitchFamily="34" charset="0"/>
              </a:rPr>
              <a:t>Activităţi de recreere, auto-cunoaştere şi dezvoltare personală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77" y="670319"/>
            <a:ext cx="1800200" cy="3200355"/>
          </a:xfrm>
        </p:spPr>
      </p:pic>
      <p:pic>
        <p:nvPicPr>
          <p:cNvPr id="3074" name="Picture 2" descr="D:\ANDREEA_WORK\CENTRU REZIDENTIAL\PROIECTE\PROIECTE IN DERULARE\Proiect finantare germana_dec.2014 - dec.2015\poze activitati\aprilie 2015\17.04.2015_Petrecere in pijama\p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5006"/>
            <a:ext cx="2736304" cy="15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ANDREEA_WORK\CENTRU REZIDENTIAL\PROIECTE\PROIECTE INCHEIATE\Proiectul Joaca-te cu Mine CRMCAD 2013\Atelier de Educatie Civica si Sanatate\12-Turta Dulce\1506750_10201374586106816_46808210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944216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5" y="2570322"/>
            <a:ext cx="2758835" cy="1551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5" y="4603492"/>
            <a:ext cx="2758835" cy="1551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80" y="1742112"/>
            <a:ext cx="3570084" cy="23800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66" y="4603492"/>
            <a:ext cx="2808312" cy="15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o-RO" b="1" dirty="0"/>
              <a:t/>
            </a:r>
            <a:br>
              <a:rPr lang="ro-RO" b="1" dirty="0"/>
            </a:br>
            <a:r>
              <a:rPr lang="es-MX" sz="3600" b="1" dirty="0"/>
              <a:t>CINE SUNTEM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o-RO" sz="5900" b="1" dirty="0"/>
              <a:t>Fundaţia HECUBA</a:t>
            </a:r>
            <a:r>
              <a:rPr lang="ro-RO" sz="5900" dirty="0"/>
              <a:t> este o organizaţie neguvernamentală fără scop patrimonial, </a:t>
            </a:r>
            <a:r>
              <a:rPr lang="en-US" sz="5900" dirty="0"/>
              <a:t>cu </a:t>
            </a:r>
            <a:r>
              <a:rPr lang="en-US" sz="5900" dirty="0" err="1"/>
              <a:t>doi</a:t>
            </a:r>
            <a:r>
              <a:rPr lang="en-US" sz="5900" dirty="0"/>
              <a:t> membri </a:t>
            </a:r>
            <a:r>
              <a:rPr lang="en-US" sz="5900" dirty="0" err="1"/>
              <a:t>fondatori</a:t>
            </a:r>
            <a:r>
              <a:rPr lang="en-US" sz="5900" dirty="0"/>
              <a:t>:</a:t>
            </a:r>
            <a:r>
              <a:rPr lang="ro-RO" sz="5900" dirty="0"/>
              <a:t> </a:t>
            </a:r>
            <a:endParaRPr lang="ro-RO" sz="5900" dirty="0" smtClean="0"/>
          </a:p>
          <a:p>
            <a:pPr marL="0" indent="0" algn="just">
              <a:buNone/>
            </a:pPr>
            <a:endParaRPr lang="en-US" sz="5900" dirty="0" smtClean="0"/>
          </a:p>
          <a:p>
            <a:pPr algn="just">
              <a:buFontTx/>
              <a:buChar char="-"/>
            </a:pPr>
            <a:r>
              <a:rPr lang="ro-RO" sz="5900" dirty="0" smtClean="0"/>
              <a:t>Consiliul </a:t>
            </a:r>
            <a:r>
              <a:rPr lang="ro-RO" sz="5900" dirty="0"/>
              <a:t>Local </a:t>
            </a:r>
            <a:r>
              <a:rPr lang="en-US" sz="5900" dirty="0" smtClean="0"/>
              <a:t>Municipal </a:t>
            </a:r>
            <a:r>
              <a:rPr lang="ro-RO" sz="5900" dirty="0" smtClean="0"/>
              <a:t>Iași</a:t>
            </a:r>
            <a:r>
              <a:rPr lang="en-US" sz="5900" dirty="0"/>
              <a:t>,</a:t>
            </a:r>
            <a:r>
              <a:rPr lang="ro-RO" sz="5900" dirty="0"/>
              <a:t> </a:t>
            </a:r>
            <a:r>
              <a:rPr lang="en-US" sz="5900" dirty="0" err="1"/>
              <a:t>reprezentat</a:t>
            </a:r>
            <a:r>
              <a:rPr lang="en-US" sz="5900" dirty="0"/>
              <a:t> </a:t>
            </a:r>
            <a:r>
              <a:rPr lang="en-US" sz="5900" dirty="0" smtClean="0"/>
              <a:t>prin </a:t>
            </a:r>
            <a:r>
              <a:rPr lang="en-US" sz="5900" dirty="0" err="1" smtClean="0"/>
              <a:t>Primarul</a:t>
            </a:r>
            <a:r>
              <a:rPr lang="en-US" sz="5900" dirty="0" smtClean="0"/>
              <a:t> </a:t>
            </a:r>
            <a:r>
              <a:rPr lang="ro-RO" sz="5900" dirty="0" smtClean="0"/>
              <a:t>în funcție;</a:t>
            </a:r>
          </a:p>
          <a:p>
            <a:pPr algn="just">
              <a:buFontTx/>
              <a:buChar char="-"/>
            </a:pPr>
            <a:r>
              <a:rPr lang="en-US" sz="5900" dirty="0" err="1" smtClean="0"/>
              <a:t>Guvernul</a:t>
            </a:r>
            <a:r>
              <a:rPr lang="en-US" sz="5900" dirty="0" smtClean="0"/>
              <a:t> </a:t>
            </a:r>
            <a:r>
              <a:rPr lang="ro-RO" sz="5900" dirty="0" smtClean="0"/>
              <a:t>B</a:t>
            </a:r>
            <a:r>
              <a:rPr lang="en-US" sz="5900" dirty="0" err="1" smtClean="0"/>
              <a:t>avarez</a:t>
            </a:r>
            <a:r>
              <a:rPr lang="en-US" sz="5900" dirty="0" smtClean="0"/>
              <a:t> </a:t>
            </a:r>
            <a:r>
              <a:rPr lang="en-US" sz="5900" dirty="0" err="1"/>
              <a:t>pentru</a:t>
            </a:r>
            <a:r>
              <a:rPr lang="en-US" sz="5900" dirty="0"/>
              <a:t> </a:t>
            </a:r>
            <a:r>
              <a:rPr lang="ro-RO" sz="5900" dirty="0" smtClean="0"/>
              <a:t>A</a:t>
            </a:r>
            <a:r>
              <a:rPr lang="en-US" sz="5900" dirty="0" err="1" smtClean="0"/>
              <a:t>jutorarea</a:t>
            </a:r>
            <a:r>
              <a:rPr lang="en-US" sz="5900" dirty="0" smtClean="0"/>
              <a:t> </a:t>
            </a:r>
            <a:r>
              <a:rPr lang="en-US" sz="5900" dirty="0"/>
              <a:t>Rom</a:t>
            </a:r>
            <a:r>
              <a:rPr lang="ro-RO" sz="5900" dirty="0"/>
              <a:t>â</a:t>
            </a:r>
            <a:r>
              <a:rPr lang="en-US" sz="5900" dirty="0" err="1" smtClean="0"/>
              <a:t>niei</a:t>
            </a:r>
            <a:r>
              <a:rPr lang="ro-RO" sz="5900" dirty="0" smtClean="0"/>
              <a:t>, reprezentat prin </a:t>
            </a:r>
            <a:r>
              <a:rPr lang="en-US" sz="5900" dirty="0" err="1" smtClean="0"/>
              <a:t>Dna</a:t>
            </a:r>
            <a:r>
              <a:rPr lang="en-US" sz="5900" dirty="0" smtClean="0"/>
              <a:t> </a:t>
            </a:r>
            <a:r>
              <a:rPr lang="en-US" sz="5900" dirty="0"/>
              <a:t>Barbara </a:t>
            </a:r>
            <a:r>
              <a:rPr lang="en-US" sz="5900" dirty="0" err="1" smtClean="0"/>
              <a:t>Stamm</a:t>
            </a:r>
            <a:r>
              <a:rPr lang="ro-RO" sz="5900" dirty="0" smtClean="0"/>
              <a:t>.</a:t>
            </a:r>
            <a:endParaRPr lang="ro-RO" sz="5900" dirty="0"/>
          </a:p>
          <a:p>
            <a:pPr marL="0" indent="0">
              <a:buNone/>
            </a:pPr>
            <a:r>
              <a:rPr lang="ro-RO" sz="5900" dirty="0"/>
              <a:t> </a:t>
            </a:r>
          </a:p>
          <a:p>
            <a:pPr marL="0" indent="0">
              <a:buNone/>
            </a:pPr>
            <a:endParaRPr lang="ro-RO" sz="5900" dirty="0"/>
          </a:p>
          <a:p>
            <a:pPr marL="0" indent="0">
              <a:buNone/>
            </a:pPr>
            <a:r>
              <a:rPr lang="ro-RO" sz="5900" dirty="0"/>
              <a:t>Fundația are misiunea de a îmbunătăți situația socio-familială a familiilor monoparentale din medii defavorizate, din Municipiul Iași. </a:t>
            </a:r>
          </a:p>
          <a:p>
            <a:pPr marL="0" indent="0">
              <a:buNone/>
            </a:pPr>
            <a:r>
              <a:rPr lang="ro-RO" dirty="0"/>
              <a:t> </a:t>
            </a: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5440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058287" cy="1720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25" y="608860"/>
            <a:ext cx="1750028" cy="3111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7" y="2564903"/>
            <a:ext cx="3068488" cy="172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85" y="621684"/>
            <a:ext cx="1750027" cy="3111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65931"/>
            <a:ext cx="2411760" cy="1808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532999"/>
            <a:ext cx="3058286" cy="1720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65931"/>
            <a:ext cx="2401449" cy="18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59046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o-RO" sz="1600" b="1" dirty="0" smtClean="0"/>
          </a:p>
          <a:p>
            <a:pPr marL="0" indent="0">
              <a:spcBef>
                <a:spcPts val="0"/>
              </a:spcBef>
              <a:buNone/>
            </a:pPr>
            <a:endParaRPr lang="ro-RO" sz="1600" b="1" dirty="0" smtClean="0"/>
          </a:p>
          <a:p>
            <a:pPr marL="0" indent="0">
              <a:spcBef>
                <a:spcPts val="0"/>
              </a:spcBef>
              <a:buNone/>
            </a:pPr>
            <a:endParaRPr lang="ro-RO" sz="1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467544" y="260648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 smtClean="0"/>
              <a:t>II. Rezidența în </a:t>
            </a:r>
            <a:r>
              <a:rPr lang="ro-RO" sz="2000" b="1" dirty="0"/>
              <a:t>două locuințe </a:t>
            </a:r>
            <a:r>
              <a:rPr lang="ro-RO" sz="2000" b="1" dirty="0" smtClean="0"/>
              <a:t>protejate</a:t>
            </a:r>
          </a:p>
          <a:p>
            <a:endParaRPr lang="ro-RO" b="1" dirty="0"/>
          </a:p>
          <a:p>
            <a:pPr marL="342900" indent="-342900">
              <a:buAutoNum type="arabicPeriod"/>
            </a:pPr>
            <a:r>
              <a:rPr lang="ro-RO" b="1" dirty="0" smtClean="0"/>
              <a:t>Asigurarea</a:t>
            </a:r>
            <a:r>
              <a:rPr lang="ro-RO" b="1" dirty="0"/>
              <a:t>, în funcție de situație, a serviciilor oferite pe perioada rezidenței în </a:t>
            </a:r>
            <a:r>
              <a:rPr lang="ro-RO" b="1" dirty="0" smtClean="0"/>
              <a:t>centru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RO" dirty="0" smtClean="0"/>
              <a:t>Vizite lunare pentru identificarea nevoilor beneficiarelor</a:t>
            </a:r>
          </a:p>
          <a:p>
            <a:pPr marL="342900" indent="-342900">
              <a:buAutoNum type="arabicPeriod"/>
            </a:pPr>
            <a:endParaRPr lang="ro-RO" dirty="0"/>
          </a:p>
          <a:p>
            <a:r>
              <a:rPr lang="ro-RO" b="1" dirty="0"/>
              <a:t>2. Gestionarea administrării </a:t>
            </a:r>
            <a:r>
              <a:rPr lang="ro-RO" b="1" dirty="0" smtClean="0"/>
              <a:t>locuinței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RO" dirty="0" smtClean="0"/>
              <a:t>Ședințe </a:t>
            </a:r>
            <a:r>
              <a:rPr lang="en-US" dirty="0" smtClean="0"/>
              <a:t>lunar</a:t>
            </a:r>
            <a:r>
              <a:rPr lang="ro-RO" dirty="0" smtClean="0"/>
              <a:t>e </a:t>
            </a:r>
            <a:r>
              <a:rPr lang="ro-RO" dirty="0"/>
              <a:t>pentru </a:t>
            </a:r>
            <a:r>
              <a:rPr lang="ro-RO" dirty="0" smtClean="0"/>
              <a:t>monitorizarea modului de respectare a Regulamentului Intern </a:t>
            </a:r>
            <a:r>
              <a:rPr lang="en-US" dirty="0" smtClean="0"/>
              <a:t> </a:t>
            </a:r>
            <a:r>
              <a:rPr lang="ro-RO" dirty="0" smtClean="0"/>
              <a:t>și pentru urmărirea plății cheltuielilor locative și utilităților</a:t>
            </a:r>
            <a:endParaRPr lang="ro-RO" dirty="0"/>
          </a:p>
          <a:p>
            <a:endParaRPr lang="ro-RO" b="1" dirty="0" smtClean="0"/>
          </a:p>
          <a:p>
            <a:endParaRPr lang="ro-RO" b="1" dirty="0"/>
          </a:p>
          <a:p>
            <a:r>
              <a:rPr lang="ro-RO" sz="2000" b="1" dirty="0"/>
              <a:t>III. Asigurarea sustenabilității după rezidență</a:t>
            </a:r>
          </a:p>
          <a:p>
            <a:endParaRPr lang="ro-RO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o-RO" dirty="0" smtClean="0"/>
              <a:t>Peste </a:t>
            </a:r>
            <a:r>
              <a:rPr lang="ro-RO" b="1" dirty="0" smtClean="0"/>
              <a:t>300</a:t>
            </a:r>
            <a:r>
              <a:rPr lang="ro-RO" dirty="0" smtClean="0"/>
              <a:t> de întrevederi sau convorbiri telefonice pentru monitorizarea familiilor după decazarea din centru sau locuințele protejate</a:t>
            </a:r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r>
              <a:rPr lang="ro-RO" sz="2000" b="1" dirty="0"/>
              <a:t>IV. Acordarea de burse</a:t>
            </a:r>
          </a:p>
          <a:p>
            <a:endParaRPr lang="ro-RO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o-RO" b="1" dirty="0" smtClean="0"/>
              <a:t>14 mame </a:t>
            </a:r>
            <a:r>
              <a:rPr lang="ro-RO" dirty="0" smtClean="0"/>
              <a:t>primesc în fiecare lună bursă de la </a:t>
            </a:r>
            <a:r>
              <a:rPr lang="en-US" dirty="0" smtClean="0"/>
              <a:t>“</a:t>
            </a:r>
            <a:r>
              <a:rPr lang="ro-RO" dirty="0" smtClean="0"/>
              <a:t>nașii</a:t>
            </a:r>
            <a:r>
              <a:rPr lang="en-US" dirty="0" smtClean="0"/>
              <a:t>”</a:t>
            </a:r>
            <a:r>
              <a:rPr lang="ro-RO" dirty="0" smtClean="0"/>
              <a:t> din Germania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86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Autofit/>
          </a:bodyPr>
          <a:lstStyle/>
          <a:p>
            <a:r>
              <a:rPr lang="en-US" sz="1800" b="1" dirty="0"/>
              <a:t>PROIECTE </a:t>
            </a:r>
            <a:r>
              <a:rPr lang="ro-RO" sz="1800" b="1" dirty="0"/>
              <a:t>ÎN DERULARE</a:t>
            </a:r>
            <a:r>
              <a:rPr lang="ro-RO" sz="2000" b="1" dirty="0"/>
              <a:t/>
            </a:r>
            <a:br>
              <a:rPr lang="ro-RO" sz="2000" b="1" dirty="0"/>
            </a:br>
            <a:endParaRPr lang="ro-RO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61926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o-RO" sz="1400" dirty="0"/>
              <a:t>Proiectele</a:t>
            </a:r>
            <a:r>
              <a:rPr lang="ro-RO" sz="1400" b="1" dirty="0"/>
              <a:t> „ASISTENȚĂ PENTRU COPII CU PĂRINȚI PLECAȚI ÎN STRĂINĂTATE ȘI COPII CRESCUȚI DOAR DE MAME DIN UE” 2014-2016 </a:t>
            </a:r>
            <a:r>
              <a:rPr lang="ro-RO" sz="1400" dirty="0"/>
              <a:t>și</a:t>
            </a:r>
            <a:r>
              <a:rPr lang="ro-RO" sz="1400" b="1" dirty="0"/>
              <a:t> 2016 - 2018, </a:t>
            </a:r>
            <a:r>
              <a:rPr lang="ro-RO" sz="1400" dirty="0"/>
              <a:t>finanțate de Fundația Bavaria –România pentru Asistență Socială, Germania, dezvoltă majoritatea activităților de art-terapie, after-school, teatru și dezvoltare personală adresate copiilor beneficiarelor, ce au fost derulate în proiectele anterioare.</a:t>
            </a:r>
          </a:p>
          <a:p>
            <a:pPr marL="0" indent="0" algn="ctr">
              <a:buNone/>
            </a:pPr>
            <a:r>
              <a:rPr lang="ro-RO" sz="1800" b="1" cap="all" dirty="0"/>
              <a:t>PROIECTE ÎNCHEIATE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o-RO" sz="1400" dirty="0"/>
              <a:t>Proiectul </a:t>
            </a:r>
            <a:r>
              <a:rPr lang="ro-RO" sz="1400" b="1" dirty="0"/>
              <a:t>„Servicii de consiliere psiho-vocațională și orientare profesională pentru mame aflate la risc social din Municipiul Iași</a:t>
            </a:r>
            <a:r>
              <a:rPr lang="ro-RO" sz="1400" dirty="0"/>
              <a:t>”, finanțat prin Fondul Social European prin Programul Operațional Sectorial pentru Dezvoltarea Resurselor Umane 2007-2012, Axa prioritară nr. 6 “Promovarea incluziunii sociale”, Domeniul major de intervenție 6.1 “Dezvoltarea economiei sociale”, s-a desfășurat în perioada noiembrie 2009-octombrie 2011.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err="1"/>
              <a:t>Proiectul</a:t>
            </a:r>
            <a:r>
              <a:rPr lang="en-US" sz="1400" dirty="0"/>
              <a:t> </a:t>
            </a:r>
            <a:r>
              <a:rPr lang="en-US" sz="1400" b="1" dirty="0"/>
              <a:t>„LEARN AND PLAY”</a:t>
            </a:r>
            <a:r>
              <a:rPr lang="en-US" sz="1400" dirty="0"/>
              <a:t>, </a:t>
            </a:r>
            <a:r>
              <a:rPr lang="en-US" sz="1400" dirty="0" err="1"/>
              <a:t>finanţat</a:t>
            </a:r>
            <a:r>
              <a:rPr lang="en-US" sz="1400" dirty="0"/>
              <a:t> de </a:t>
            </a:r>
            <a:r>
              <a:rPr lang="en-US" sz="1400" dirty="0" err="1"/>
              <a:t>Fundaţia</a:t>
            </a:r>
            <a:r>
              <a:rPr lang="en-US" sz="1400" dirty="0"/>
              <a:t> SOROS prin </a:t>
            </a:r>
            <a:r>
              <a:rPr lang="en-US" sz="1400" dirty="0" err="1"/>
              <a:t>programul</a:t>
            </a:r>
            <a:r>
              <a:rPr lang="en-US" sz="1400" dirty="0"/>
              <a:t> „</a:t>
            </a:r>
            <a:r>
              <a:rPr lang="en-US" sz="1400" dirty="0" err="1"/>
              <a:t>Fondul</a:t>
            </a:r>
            <a:r>
              <a:rPr lang="en-US" sz="1400" dirty="0"/>
              <a:t> de </a:t>
            </a:r>
            <a:r>
              <a:rPr lang="en-US" sz="1400" dirty="0" err="1"/>
              <a:t>urgenţă</a:t>
            </a:r>
            <a:r>
              <a:rPr lang="ro-RO" sz="1400" dirty="0"/>
              <a:t>”</a:t>
            </a:r>
            <a:r>
              <a:rPr lang="en-US" sz="1400" dirty="0"/>
              <a:t>. </a:t>
            </a:r>
            <a:r>
              <a:rPr lang="en-US" sz="1400" dirty="0" err="1"/>
              <a:t>Proiectul</a:t>
            </a:r>
            <a:r>
              <a:rPr lang="en-US" sz="1400" dirty="0"/>
              <a:t> a </a:t>
            </a:r>
            <a:r>
              <a:rPr lang="en-US" sz="1400" dirty="0" err="1"/>
              <a:t>fost</a:t>
            </a:r>
            <a:r>
              <a:rPr lang="en-US" sz="1400" dirty="0"/>
              <a:t> </a:t>
            </a:r>
            <a:r>
              <a:rPr lang="en-US" sz="1400" dirty="0" err="1"/>
              <a:t>implementat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perioada</a:t>
            </a:r>
            <a:r>
              <a:rPr lang="en-US" sz="1400" dirty="0"/>
              <a:t> </a:t>
            </a:r>
            <a:r>
              <a:rPr lang="ro-RO" sz="1400" dirty="0"/>
              <a:t>01 octombrie 2010-31 martie 2011. </a:t>
            </a:r>
          </a:p>
          <a:p>
            <a:pPr lvl="0">
              <a:buFont typeface="Wingdings" pitchFamily="2" charset="2"/>
              <a:buChar char="Ø"/>
            </a:pPr>
            <a:r>
              <a:rPr lang="ro-RO" sz="1400" dirty="0"/>
              <a:t>Proiectul </a:t>
            </a:r>
            <a:r>
              <a:rPr lang="ro-RO" sz="1400" b="1" dirty="0"/>
              <a:t>„TASTĂ PENTRU MIC ȘI MARE!”</a:t>
            </a:r>
            <a:r>
              <a:rPr lang="ro-RO" sz="1400" dirty="0"/>
              <a:t>, finanțat de Asociația Ateliere Fără Frontiere România, s-a derulat în perioada 2010-2011. 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 err="1"/>
              <a:t>Proiectul</a:t>
            </a:r>
            <a:r>
              <a:rPr lang="en-US" sz="1400" dirty="0"/>
              <a:t> </a:t>
            </a:r>
            <a:r>
              <a:rPr lang="en-US" sz="1400" b="1" dirty="0"/>
              <a:t>„O ŞANSĂ PENTRU O COPILĂRIE SĂNĂTOASĂ!”</a:t>
            </a:r>
            <a:r>
              <a:rPr lang="en-US" sz="1400" dirty="0"/>
              <a:t>, </a:t>
            </a:r>
            <a:r>
              <a:rPr lang="en-US" sz="1400" dirty="0" err="1"/>
              <a:t>finanțat</a:t>
            </a:r>
            <a:r>
              <a:rPr lang="en-US" sz="1400" dirty="0"/>
              <a:t> de S.C. COSMOTE ROMANIAN MOBILE TELECOMMUNICATIONS S.A., prin </a:t>
            </a:r>
            <a:r>
              <a:rPr lang="en-US" sz="1400" dirty="0" err="1"/>
              <a:t>programul</a:t>
            </a:r>
            <a:r>
              <a:rPr lang="en-US" sz="1400" dirty="0"/>
              <a:t> ”</a:t>
            </a:r>
            <a:r>
              <a:rPr lang="en-US" sz="1400" dirty="0" err="1"/>
              <a:t>Mesaje</a:t>
            </a:r>
            <a:r>
              <a:rPr lang="en-US" sz="1400" dirty="0"/>
              <a:t> de </a:t>
            </a:r>
            <a:r>
              <a:rPr lang="en-US" sz="1400" dirty="0" err="1"/>
              <a:t>iubire</a:t>
            </a:r>
            <a:r>
              <a:rPr lang="en-US" sz="1400" dirty="0"/>
              <a:t> 2012”, </a:t>
            </a:r>
            <a:r>
              <a:rPr lang="ro-RO" sz="1400" dirty="0"/>
              <a:t>a fost implementat în perioada </a:t>
            </a:r>
            <a:r>
              <a:rPr lang="en-US" sz="1400" dirty="0" err="1"/>
              <a:t>iulie</a:t>
            </a:r>
            <a:r>
              <a:rPr lang="en-US" sz="1400" dirty="0"/>
              <a:t> 2012-iulie 2013</a:t>
            </a:r>
            <a:r>
              <a:rPr lang="ro-RO" sz="1400" dirty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 err="1"/>
              <a:t>Proiectul</a:t>
            </a:r>
            <a:r>
              <a:rPr lang="en-US" sz="1400" dirty="0"/>
              <a:t> ”</a:t>
            </a:r>
            <a:r>
              <a:rPr lang="en-US" sz="1400" b="1" dirty="0"/>
              <a:t>YOUTH FOR YOUTH TO A BETTER SOCIETY”</a:t>
            </a:r>
            <a:r>
              <a:rPr lang="en-US" sz="1400" dirty="0"/>
              <a:t>, </a:t>
            </a:r>
            <a:r>
              <a:rPr lang="en-US" sz="1400" dirty="0" err="1"/>
              <a:t>finanțat</a:t>
            </a:r>
            <a:r>
              <a:rPr lang="en-US" sz="1400" dirty="0"/>
              <a:t> de Comisia Europeană prin Programul Tineret </a:t>
            </a:r>
            <a:r>
              <a:rPr lang="en-US" sz="1400" dirty="0" err="1"/>
              <a:t>în</a:t>
            </a:r>
            <a:r>
              <a:rPr lang="en-US" sz="1400" dirty="0"/>
              <a:t> Acțiune, Sub-</a:t>
            </a:r>
            <a:r>
              <a:rPr lang="en-US" sz="1400" dirty="0" err="1"/>
              <a:t>Acțiunea</a:t>
            </a:r>
            <a:r>
              <a:rPr lang="en-US" sz="1400" dirty="0"/>
              <a:t> 1.2 – Inițiative ale </a:t>
            </a:r>
            <a:r>
              <a:rPr lang="en-US" sz="1400" dirty="0" err="1"/>
              <a:t>tinerilor</a:t>
            </a:r>
            <a:r>
              <a:rPr lang="ro-RO" sz="1400" dirty="0"/>
              <a:t>, a durat</a:t>
            </a:r>
            <a:r>
              <a:rPr lang="en-US" sz="1400" dirty="0"/>
              <a:t> 6 </a:t>
            </a:r>
            <a:r>
              <a:rPr lang="en-US" sz="1400" dirty="0" err="1"/>
              <a:t>luni</a:t>
            </a:r>
            <a:r>
              <a:rPr lang="en-US" sz="1400" dirty="0"/>
              <a:t> (</a:t>
            </a:r>
            <a:r>
              <a:rPr lang="en-US" sz="1400" dirty="0" err="1"/>
              <a:t>sept.</a:t>
            </a:r>
            <a:r>
              <a:rPr lang="en-US" sz="1400" dirty="0"/>
              <a:t> 2012 – mart. 2013)</a:t>
            </a:r>
            <a:r>
              <a:rPr lang="ro-RO" sz="1400" dirty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ro-RO" sz="1400" dirty="0"/>
              <a:t>Proiectul „</a:t>
            </a:r>
            <a:r>
              <a:rPr lang="ro-RO" sz="1400" b="1" dirty="0"/>
              <a:t>Prin sănătate, pentru o viață mai bună!”</a:t>
            </a:r>
            <a:r>
              <a:rPr lang="ro-RO" sz="1400" dirty="0"/>
              <a:t>, finanțat de Asociația Rotary, s-a desfășurat în 2013 pe o perioadă de 6 luni.</a:t>
            </a:r>
          </a:p>
          <a:p>
            <a:pPr lvl="0">
              <a:buFont typeface="Wingdings" pitchFamily="2" charset="2"/>
              <a:buChar char="Ø"/>
            </a:pPr>
            <a:r>
              <a:rPr lang="ro-RO" sz="1400" dirty="0"/>
              <a:t>Proiectul</a:t>
            </a:r>
            <a:r>
              <a:rPr lang="ro-RO" sz="1400" b="1" dirty="0"/>
              <a:t> „Joacă-te cu mine”, </a:t>
            </a:r>
            <a:r>
              <a:rPr lang="ro-RO" sz="1400" dirty="0"/>
              <a:t>finanțat</a:t>
            </a:r>
            <a:r>
              <a:rPr lang="ro-RO" sz="1400" b="1" dirty="0"/>
              <a:t> </a:t>
            </a:r>
            <a:r>
              <a:rPr lang="ro-RO" sz="1400" dirty="0"/>
              <a:t>de Fundația Bavaria România pentru Asistență Socială, Germania, s-a desfășurat în  colaborare cu centrul DIFAIN – Primăria Iași și s-a derulat între 01 august-31 decembrie 2013.</a:t>
            </a:r>
          </a:p>
          <a:p>
            <a:pPr>
              <a:buFont typeface="Wingdings" pitchFamily="2" charset="2"/>
              <a:buChar char="Ø"/>
            </a:pPr>
            <a:r>
              <a:rPr lang="ro-RO" sz="1400" dirty="0"/>
              <a:t>Proiectul </a:t>
            </a:r>
            <a:r>
              <a:rPr lang="en-US" sz="1400" b="1" dirty="0"/>
              <a:t>„</a:t>
            </a:r>
            <a:r>
              <a:rPr lang="en-US" sz="1400" b="1" dirty="0" err="1"/>
              <a:t>Dezvoltarea</a:t>
            </a:r>
            <a:r>
              <a:rPr lang="en-US" sz="1400" b="1" dirty="0"/>
              <a:t> </a:t>
            </a:r>
            <a:r>
              <a:rPr lang="en-US" sz="1400" b="1" dirty="0" err="1"/>
              <a:t>Structurilor</a:t>
            </a:r>
            <a:r>
              <a:rPr lang="en-US" sz="1400" b="1" dirty="0"/>
              <a:t> de </a:t>
            </a:r>
            <a:r>
              <a:rPr lang="en-US" sz="1400" b="1" dirty="0" err="1"/>
              <a:t>Economie</a:t>
            </a:r>
            <a:r>
              <a:rPr lang="en-US" sz="1400" b="1" dirty="0"/>
              <a:t> Social</a:t>
            </a:r>
            <a:r>
              <a:rPr lang="ro-RO" sz="1400" b="1" dirty="0"/>
              <a:t>ă</a:t>
            </a:r>
            <a:r>
              <a:rPr lang="en-US" sz="1400" b="1" dirty="0"/>
              <a:t> – un pas </a:t>
            </a:r>
            <a:r>
              <a:rPr lang="ro-RO" sz="1400" b="1" dirty="0"/>
              <a:t>î</a:t>
            </a:r>
            <a:r>
              <a:rPr lang="en-US" sz="1400" b="1" dirty="0" err="1"/>
              <a:t>nainte</a:t>
            </a:r>
            <a:r>
              <a:rPr lang="en-US" sz="1400" b="1" dirty="0"/>
              <a:t> </a:t>
            </a:r>
            <a:r>
              <a:rPr lang="en-US" sz="1400" b="1" dirty="0" err="1"/>
              <a:t>pentru</a:t>
            </a:r>
            <a:r>
              <a:rPr lang="en-US" sz="1400" b="1" dirty="0"/>
              <a:t> </a:t>
            </a:r>
            <a:r>
              <a:rPr lang="en-US" sz="1400" b="1" dirty="0" err="1"/>
              <a:t>grupurile</a:t>
            </a:r>
            <a:r>
              <a:rPr lang="en-US" sz="1400" b="1" dirty="0"/>
              <a:t> </a:t>
            </a:r>
            <a:r>
              <a:rPr lang="en-US" sz="1400" b="1" dirty="0" err="1"/>
              <a:t>vulnerabile</a:t>
            </a:r>
            <a:r>
              <a:rPr lang="en-US" sz="1400" b="1" dirty="0"/>
              <a:t> din </a:t>
            </a:r>
            <a:r>
              <a:rPr lang="en-US" sz="1400" b="1" dirty="0" err="1"/>
              <a:t>regiunile</a:t>
            </a:r>
            <a:r>
              <a:rPr lang="en-US" sz="1400" b="1" dirty="0"/>
              <a:t> Nord- </a:t>
            </a:r>
            <a:r>
              <a:rPr lang="en-US" sz="1400" b="1" dirty="0" err="1"/>
              <a:t>Est</a:t>
            </a:r>
            <a:r>
              <a:rPr lang="en-US" sz="1400" b="1" dirty="0"/>
              <a:t>, </a:t>
            </a:r>
            <a:r>
              <a:rPr lang="en-US" sz="1400" b="1" dirty="0" err="1"/>
              <a:t>Bucure</a:t>
            </a:r>
            <a:r>
              <a:rPr lang="ro-RO" sz="1400" b="1" dirty="0"/>
              <a:t>ș</a:t>
            </a:r>
            <a:r>
              <a:rPr lang="en-US" sz="1400" b="1" dirty="0" err="1"/>
              <a:t>ti</a:t>
            </a:r>
            <a:r>
              <a:rPr lang="en-US" sz="1400" b="1" dirty="0"/>
              <a:t> – </a:t>
            </a:r>
            <a:r>
              <a:rPr lang="en-US" sz="1400" b="1" dirty="0" err="1"/>
              <a:t>Ilfov</a:t>
            </a:r>
            <a:r>
              <a:rPr lang="en-US" sz="1400" b="1" dirty="0"/>
              <a:t> </a:t>
            </a:r>
            <a:r>
              <a:rPr lang="ro-RO" sz="1400" b="1" dirty="0"/>
              <a:t>ș</a:t>
            </a:r>
            <a:r>
              <a:rPr lang="en-US" sz="1400" b="1" dirty="0" err="1"/>
              <a:t>i</a:t>
            </a:r>
            <a:r>
              <a:rPr lang="en-US" sz="1400" b="1" dirty="0"/>
              <a:t> </a:t>
            </a:r>
            <a:r>
              <a:rPr lang="en-US" sz="1400" b="1" dirty="0" err="1"/>
              <a:t>Sud-Muntenia</a:t>
            </a:r>
            <a:r>
              <a:rPr lang="en-US" sz="1400" b="1" dirty="0"/>
              <a:t>”</a:t>
            </a:r>
            <a:r>
              <a:rPr lang="ro-RO" sz="1400" dirty="0"/>
              <a:t>, finanțat prin Fondul Social European prin Programul Operațional Sectorial Dezvoltarea Resurselor Umane 2007-2013, Axa Prioritară 6: Promovarea incluziunii sociale, Domeniu Major de Intervenție 6.1 Dezvoltarea economiei sociale; s-a derulat în perioada 2015-2016.</a:t>
            </a:r>
          </a:p>
          <a:p>
            <a:pPr lvl="0">
              <a:buFont typeface="Wingdings" pitchFamily="2" charset="2"/>
              <a:buChar char="Ø"/>
            </a:pPr>
            <a:endParaRPr lang="en-US" sz="1400" dirty="0"/>
          </a:p>
          <a:p>
            <a:pPr marL="0" lvl="0" indent="0">
              <a:buNone/>
            </a:pP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18457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Autofit/>
          </a:bodyPr>
          <a:lstStyle/>
          <a:p>
            <a:r>
              <a:rPr lang="ro-RO" sz="2400" b="1" cap="all" dirty="0"/>
              <a:t/>
            </a:r>
            <a:br>
              <a:rPr lang="ro-RO" sz="2400" b="1" cap="all" dirty="0"/>
            </a:br>
            <a:r>
              <a:rPr lang="en-US" sz="2400" b="1" cap="all" dirty="0"/>
              <a:t>MUL</a:t>
            </a:r>
            <a:r>
              <a:rPr lang="ro-RO" sz="2400" b="1" cap="all" dirty="0"/>
              <a:t>ȚUMIM </a:t>
            </a:r>
            <a:r>
              <a:rPr lang="en-US" sz="2400" b="1" cap="all" dirty="0"/>
              <a:t>FINAN</a:t>
            </a:r>
            <a:r>
              <a:rPr lang="ro-RO" sz="2400" b="1" cap="all" dirty="0" smtClean="0"/>
              <a:t>ȚATORILOR!</a:t>
            </a:r>
            <a:r>
              <a:rPr lang="ro-RO" sz="2400" dirty="0"/>
              <a:t/>
            </a:r>
            <a:br>
              <a:rPr lang="ro-RO" sz="2400" dirty="0"/>
            </a:b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9766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o-RO" sz="1800" dirty="0"/>
              <a:t>Consiliul Local al Municipiului Iași, prin Direcția de Asistență Socială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Ministerul Bavarez de Muncă și Ordine Socială, Familie și Femei, Germania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Fundația Sternstunden, Bavaria, Germania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Fundația Bavaria-România pentru Asistență Socială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Asociația Bayerische Kinderhilfe Rum</a:t>
            </a:r>
            <a:r>
              <a:rPr lang="de-DE" sz="1800" dirty="0"/>
              <a:t>ä</a:t>
            </a:r>
            <a:r>
              <a:rPr lang="ro-RO" sz="1800" dirty="0"/>
              <a:t>nien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Fundația SERA ROMÂNIA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Fundația SOROS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Asociația Ateliere Fără Frontiere România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S.C. COSMOTE ROMANIAN MOBILE TELECOMMUNICATIONS S.A.</a:t>
            </a:r>
            <a:endParaRPr lang="ro-RO" sz="1800" dirty="0"/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Comisia Europeană prin Programul Operațional Sectorial pentru Dezvoltarea Resurselor Umane 2007-2012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Comisia Europeană prin Programul Tineret </a:t>
            </a:r>
            <a:r>
              <a:rPr lang="en-US" sz="1800" dirty="0" err="1"/>
              <a:t>în</a:t>
            </a:r>
            <a:r>
              <a:rPr lang="en-US" sz="1800" dirty="0"/>
              <a:t> Acțiune</a:t>
            </a:r>
            <a:endParaRPr lang="ro-RO" sz="1800" dirty="0"/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Asociația Rotary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Herr Dragomir Johannes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Herr Busse Dr. Florian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Herr Krafft Hartmut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Herr Keller-May Matthias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Herr Bill Dr. Dr. Josip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Herr und Frau IpfelkoferRainer u. Traudel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Frau Gindert Dr. Gabriel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Fam. Neumaier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Frau Kornberger Brigitte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/>
              <a:t>Frau Wolf Stephanie</a:t>
            </a:r>
          </a:p>
          <a:p>
            <a:endParaRPr lang="ro-RO" sz="1800" dirty="0"/>
          </a:p>
          <a:p>
            <a:pPr marL="0" indent="0">
              <a:buNone/>
            </a:pPr>
            <a:endParaRPr lang="ro-RO" sz="1800" dirty="0"/>
          </a:p>
          <a:p>
            <a:endParaRPr lang="ro-RO" sz="1800" dirty="0"/>
          </a:p>
          <a:p>
            <a:endParaRPr lang="ro-RO" sz="1800" dirty="0"/>
          </a:p>
          <a:p>
            <a:pPr lvl="0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952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o-RO" sz="2400" dirty="0"/>
              <a:t/>
            </a:r>
            <a:br>
              <a:rPr lang="ro-RO" sz="2400" dirty="0"/>
            </a:br>
            <a:r>
              <a:rPr lang="ro-RO" sz="2400" b="1" dirty="0"/>
              <a:t>ECHIPA </a:t>
            </a:r>
            <a:br>
              <a:rPr lang="ro-RO" sz="2400" b="1" dirty="0"/>
            </a:br>
            <a:r>
              <a:rPr lang="ro-RO" sz="2400" b="1" dirty="0"/>
              <a:t>CENTRULUI REZIDENȚIAL PENTRU MAME ȘI COPII ÎN DIFICULTATE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o-RO" sz="2000" dirty="0"/>
              <a:t>1 coordonator centru</a:t>
            </a:r>
          </a:p>
          <a:p>
            <a:pPr>
              <a:buFont typeface="Wingdings" pitchFamily="2" charset="2"/>
              <a:buChar char="Ø"/>
            </a:pPr>
            <a:r>
              <a:rPr lang="ro-RO" sz="2000" dirty="0"/>
              <a:t>1 asistent social</a:t>
            </a:r>
          </a:p>
          <a:p>
            <a:pPr>
              <a:buFont typeface="Wingdings" pitchFamily="2" charset="2"/>
              <a:buChar char="Ø"/>
            </a:pPr>
            <a:r>
              <a:rPr lang="ro-RO" sz="2000" dirty="0"/>
              <a:t>1 psiholog</a:t>
            </a:r>
          </a:p>
          <a:p>
            <a:pPr>
              <a:buFont typeface="Wingdings" pitchFamily="2" charset="2"/>
              <a:buChar char="Ø"/>
            </a:pPr>
            <a:r>
              <a:rPr lang="ro-RO" sz="2000" dirty="0"/>
              <a:t>4 educatori puericultori</a:t>
            </a:r>
          </a:p>
          <a:p>
            <a:pPr>
              <a:buFont typeface="Wingdings" pitchFamily="2" charset="2"/>
              <a:buChar char="Ø"/>
            </a:pPr>
            <a:r>
              <a:rPr lang="ro-RO" sz="2000" dirty="0"/>
              <a:t>1 muncitor calificat</a:t>
            </a:r>
          </a:p>
          <a:p>
            <a:pPr marL="0" indent="0">
              <a:buNone/>
            </a:pPr>
            <a:endParaRPr lang="ro-RO" sz="2000" dirty="0"/>
          </a:p>
          <a:p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01738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02AEE7-5644-4AC7-A334-9032F4B1D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2800" b="1" dirty="0"/>
              <a:t>Centrul Rezidenţial pentru Mame şi Copii în Dificultate</a:t>
            </a:r>
            <a:r>
              <a:rPr lang="ro-RO" sz="2800" dirty="0"/>
              <a:t> este destinat să ofere</a:t>
            </a:r>
            <a:r>
              <a:rPr lang="ro-RO" sz="2800" dirty="0" smtClean="0"/>
              <a:t>:</a:t>
            </a:r>
            <a:endParaRPr lang="en-US" sz="2800" dirty="0" smtClean="0"/>
          </a:p>
          <a:p>
            <a:pPr marL="0" indent="0">
              <a:buNone/>
            </a:pPr>
            <a:endParaRPr lang="ro-RO" sz="2800" dirty="0"/>
          </a:p>
          <a:p>
            <a:pPr marL="514350" indent="-514350">
              <a:buAutoNum type="arabicPeriod"/>
            </a:pPr>
            <a:r>
              <a:rPr lang="ro-RO" sz="2800" dirty="0" smtClean="0"/>
              <a:t>Condiţii </a:t>
            </a:r>
            <a:r>
              <a:rPr lang="ro-RO" sz="2800" dirty="0"/>
              <a:t>de viaţă </a:t>
            </a:r>
            <a:r>
              <a:rPr lang="ro-RO" sz="2800" dirty="0" smtClean="0"/>
              <a:t>decente, în 25 de apartamente cu 1 sau 2 camere;</a:t>
            </a:r>
          </a:p>
          <a:p>
            <a:pPr marL="0" indent="0">
              <a:buNone/>
            </a:pPr>
            <a:endParaRPr lang="ro-RO" sz="2800" dirty="0"/>
          </a:p>
          <a:p>
            <a:pPr marL="0" indent="0">
              <a:buNone/>
            </a:pPr>
            <a:r>
              <a:rPr lang="ro-RO" sz="2800" dirty="0"/>
              <a:t>2. Un mediu securizant pentru ca mamele aflate  în dificultate să îşi construiască un proiect de viitor pentru o viaţă autonomă şi împlinită</a:t>
            </a:r>
            <a:r>
              <a:rPr lang="ro-RO" sz="2800" dirty="0" smtClean="0"/>
              <a:t>;</a:t>
            </a:r>
          </a:p>
          <a:p>
            <a:pPr marL="0" indent="0">
              <a:buNone/>
            </a:pPr>
            <a:r>
              <a:rPr lang="ro-RO" sz="2800" dirty="0" smtClean="0"/>
              <a:t> </a:t>
            </a:r>
            <a:endParaRPr lang="ro-RO" sz="2800" dirty="0"/>
          </a:p>
          <a:p>
            <a:pPr marL="0" indent="0">
              <a:buNone/>
            </a:pPr>
            <a:r>
              <a:rPr lang="ro-RO" sz="2800" dirty="0"/>
              <a:t>3. Susținerea pentru găsirea </a:t>
            </a:r>
            <a:r>
              <a:rPr lang="ro-RO" sz="2800" dirty="0" smtClean="0"/>
              <a:t>și/sau </a:t>
            </a:r>
            <a:r>
              <a:rPr lang="ro-RO" sz="2800" dirty="0"/>
              <a:t>menținerea unui loc de muncă.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802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o-RO" sz="3600" b="1" dirty="0" smtClean="0"/>
              <a:t/>
            </a:r>
            <a:br>
              <a:rPr lang="ro-RO" sz="3600" b="1" dirty="0" smtClean="0"/>
            </a:br>
            <a:r>
              <a:rPr lang="ro-RO" sz="3600" b="1" dirty="0" smtClean="0"/>
              <a:t>CUI </a:t>
            </a:r>
            <a:r>
              <a:rPr lang="ro-RO" sz="3600" b="1" dirty="0"/>
              <a:t>NE ADRESĂM</a:t>
            </a:r>
            <a:r>
              <a:rPr lang="ro-RO" sz="3100" dirty="0"/>
              <a:t/>
            </a:r>
            <a:br>
              <a:rPr lang="ro-RO" sz="3100" dirty="0"/>
            </a:br>
            <a:endParaRPr lang="ro-RO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166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o-RO" sz="7000" b="1" dirty="0" smtClean="0"/>
          </a:p>
          <a:p>
            <a:pPr marL="0" indent="0">
              <a:buNone/>
            </a:pPr>
            <a:r>
              <a:rPr lang="ro-RO" sz="7000" b="1" dirty="0" smtClean="0"/>
              <a:t>GRUPUL ȚINTĂ</a:t>
            </a:r>
            <a:endParaRPr lang="en-US" sz="7000" b="1" dirty="0" smtClean="0"/>
          </a:p>
          <a:p>
            <a:pPr marL="0" indent="0">
              <a:buNone/>
            </a:pPr>
            <a:endParaRPr lang="ro-RO" sz="8000" b="1" dirty="0"/>
          </a:p>
          <a:p>
            <a:pPr marL="0" indent="0">
              <a:spcBef>
                <a:spcPts val="600"/>
              </a:spcBef>
              <a:buNone/>
            </a:pPr>
            <a:r>
              <a:rPr lang="ro-RO" sz="7200" b="1" dirty="0"/>
              <a:t>Mame singure aflate în dificultate și copiii lor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ro-RO" sz="7000" dirty="0"/>
              <a:t>Mame fără locuinţă și fără suportul familiei lărgite;</a:t>
            </a:r>
          </a:p>
          <a:p>
            <a:pPr lvl="1">
              <a:buFont typeface="Wingdings" pitchFamily="2" charset="2"/>
              <a:buChar char="Ø"/>
            </a:pPr>
            <a:r>
              <a:rPr lang="ro-RO" sz="7000" dirty="0"/>
              <a:t>Mame fără resurse suficiente pentru acoperirea nevoilor de bază;</a:t>
            </a:r>
          </a:p>
          <a:p>
            <a:pPr lvl="1">
              <a:buFont typeface="Wingdings" pitchFamily="2" charset="2"/>
              <a:buChar char="Ø"/>
            </a:pPr>
            <a:r>
              <a:rPr lang="ro-RO" sz="7000" dirty="0"/>
              <a:t>Victime ale violenţei domestice</a:t>
            </a:r>
            <a:r>
              <a:rPr lang="ro-RO" sz="6400" dirty="0"/>
              <a:t>.</a:t>
            </a:r>
          </a:p>
          <a:p>
            <a:pPr marL="0" indent="0">
              <a:buNone/>
            </a:pPr>
            <a:r>
              <a:rPr lang="ro-RO" sz="5600" dirty="0"/>
              <a:t> </a:t>
            </a:r>
            <a:r>
              <a:rPr lang="ro-RO" sz="5600" b="1" dirty="0"/>
              <a:t> </a:t>
            </a:r>
            <a:endParaRPr lang="ro-RO" sz="5600" dirty="0"/>
          </a:p>
          <a:p>
            <a:pPr marL="0" indent="0">
              <a:buNone/>
            </a:pPr>
            <a:r>
              <a:rPr lang="ro-RO" sz="7000" b="1" dirty="0" smtClean="0"/>
              <a:t>CONDIŢII </a:t>
            </a:r>
            <a:r>
              <a:rPr lang="ro-RO" sz="7000" b="1" dirty="0"/>
              <a:t>DE ELIGIBILITATE </a:t>
            </a:r>
            <a:endParaRPr lang="en-US" sz="7000" b="1" dirty="0" smtClean="0"/>
          </a:p>
          <a:p>
            <a:pPr marL="0" indent="0">
              <a:spcBef>
                <a:spcPts val="600"/>
              </a:spcBef>
              <a:buNone/>
            </a:pPr>
            <a:endParaRPr lang="en-US" sz="6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o-RO" sz="6400" dirty="0" smtClean="0"/>
              <a:t>1</a:t>
            </a:r>
            <a:r>
              <a:rPr lang="ro-RO" sz="6400" dirty="0"/>
              <a:t>. Domiciliul legal şi de facto în Municipiul Iași;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o-RO" sz="6400" dirty="0"/>
              <a:t>2. Mamă și copii cu vârste între 9 luni – 18 ani</a:t>
            </a:r>
            <a:r>
              <a:rPr lang="ro-RO" sz="6400" dirty="0" smtClean="0"/>
              <a:t>.</a:t>
            </a:r>
            <a:endParaRPr lang="ro-RO" sz="1800" dirty="0"/>
          </a:p>
          <a:p>
            <a:pPr marL="0" indent="0" algn="ctr">
              <a:spcAft>
                <a:spcPts val="0"/>
              </a:spcAft>
              <a:buNone/>
            </a:pPr>
            <a:endParaRPr lang="ro-RO" sz="6400" b="1" i="1" dirty="0"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84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825"/>
            <a:ext cx="8229600" cy="506879"/>
          </a:xfrm>
        </p:spPr>
        <p:txBody>
          <a:bodyPr>
            <a:normAutofit fontScale="90000"/>
          </a:bodyPr>
          <a:lstStyle/>
          <a:p>
            <a:r>
              <a:rPr lang="ro-RO" b="1" dirty="0"/>
              <a:t/>
            </a:r>
            <a:br>
              <a:rPr lang="ro-RO" b="1" dirty="0"/>
            </a:br>
            <a:r>
              <a:rPr lang="ro-RO" sz="3600" b="1" dirty="0"/>
              <a:t>SERVICII OFERITE</a:t>
            </a:r>
            <a:r>
              <a:rPr lang="ro-RO" sz="3100" dirty="0"/>
              <a:t/>
            </a:r>
            <a:br>
              <a:rPr lang="ro-RO" sz="3100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o-RO" sz="3300" b="1" dirty="0"/>
              <a:t>I. </a:t>
            </a:r>
            <a:r>
              <a:rPr lang="ro-RO" sz="3300" b="1" dirty="0" smtClean="0"/>
              <a:t>Rezidenţa </a:t>
            </a:r>
            <a:r>
              <a:rPr lang="ro-RO" sz="3300" b="1" dirty="0"/>
              <a:t>în </a:t>
            </a:r>
            <a:r>
              <a:rPr lang="ro-RO" sz="3300" b="1" dirty="0" smtClean="0"/>
              <a:t>centru </a:t>
            </a:r>
            <a:r>
              <a:rPr lang="en-US" sz="3300" b="1" dirty="0" smtClean="0"/>
              <a:t>(</a:t>
            </a:r>
            <a:r>
              <a:rPr lang="ro-RO" sz="3300" b="1" dirty="0" smtClean="0"/>
              <a:t>pe </a:t>
            </a:r>
            <a:r>
              <a:rPr lang="ro-RO" sz="3300" b="1" dirty="0"/>
              <a:t>o perioadă de maximum 18 luni</a:t>
            </a:r>
            <a:r>
              <a:rPr lang="en-US" sz="3300" b="1" dirty="0" smtClean="0"/>
              <a:t>)</a:t>
            </a:r>
            <a:r>
              <a:rPr lang="ro-RO" sz="3300" b="1" dirty="0"/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o-RO" sz="3300" dirty="0" smtClean="0"/>
              <a:t>1</a:t>
            </a:r>
            <a:r>
              <a:rPr lang="ro-RO" sz="3300" dirty="0"/>
              <a:t>. Consiliere psihologică, individuală și de </a:t>
            </a:r>
            <a:r>
              <a:rPr lang="ro-RO" sz="3300" dirty="0" smtClean="0"/>
              <a:t>grup;</a:t>
            </a:r>
            <a:endParaRPr lang="ro-RO" sz="3300" dirty="0"/>
          </a:p>
          <a:p>
            <a:pPr marL="0" indent="0">
              <a:spcBef>
                <a:spcPts val="1200"/>
              </a:spcBef>
              <a:buNone/>
            </a:pPr>
            <a:r>
              <a:rPr lang="ro-RO" sz="3300" dirty="0"/>
              <a:t>2. Consiliere informațională, vocațională și profesională pentru susținerea sau obținerea unui loc de </a:t>
            </a:r>
            <a:r>
              <a:rPr lang="ro-RO" sz="3300" dirty="0" smtClean="0"/>
              <a:t>muncă;</a:t>
            </a:r>
            <a:endParaRPr lang="ro-RO" sz="3300" dirty="0"/>
          </a:p>
          <a:p>
            <a:pPr marL="0" indent="0">
              <a:spcBef>
                <a:spcPts val="1200"/>
              </a:spcBef>
              <a:buNone/>
            </a:pPr>
            <a:r>
              <a:rPr lang="ro-RO" sz="3300" dirty="0"/>
              <a:t>3. Consiliere parentală pentru a crește împreună adulți </a:t>
            </a:r>
            <a:r>
              <a:rPr lang="ro-RO" sz="3300" dirty="0" smtClean="0"/>
              <a:t>responsabili;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o-RO" sz="3300" dirty="0" smtClean="0"/>
              <a:t>4</a:t>
            </a:r>
            <a:r>
              <a:rPr lang="ro-RO" sz="3300" dirty="0"/>
              <a:t>. </a:t>
            </a:r>
            <a:r>
              <a:rPr lang="ro-RO" sz="3300" dirty="0" smtClean="0"/>
              <a:t>Informare și consiliere socială privind drepturile sociale;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o-RO" sz="3300" dirty="0" smtClean="0"/>
              <a:t>5. Consiliere </a:t>
            </a:r>
            <a:r>
              <a:rPr lang="ro-RO" sz="3300" dirty="0"/>
              <a:t>pentru gestionarea bugetului </a:t>
            </a:r>
            <a:r>
              <a:rPr lang="ro-RO" sz="3300" dirty="0" smtClean="0"/>
              <a:t>limitat;</a:t>
            </a:r>
            <a:endParaRPr lang="ro-RO" sz="3300" dirty="0"/>
          </a:p>
          <a:p>
            <a:pPr marL="0" indent="0">
              <a:spcBef>
                <a:spcPts val="1200"/>
              </a:spcBef>
              <a:buNone/>
            </a:pPr>
            <a:r>
              <a:rPr lang="ro-RO" sz="3300" dirty="0" smtClean="0"/>
              <a:t>6. </a:t>
            </a:r>
            <a:r>
              <a:rPr lang="ro-RO" sz="3300" dirty="0"/>
              <a:t>Implicarea în formarea deprinderilor administrative și </a:t>
            </a:r>
            <a:r>
              <a:rPr lang="ro-RO" sz="3300" dirty="0" smtClean="0"/>
              <a:t>gospodărești;</a:t>
            </a:r>
            <a:endParaRPr lang="ro-RO" sz="3300" dirty="0"/>
          </a:p>
          <a:p>
            <a:pPr marL="0" indent="0">
              <a:spcBef>
                <a:spcPts val="1200"/>
              </a:spcBef>
              <a:buNone/>
            </a:pPr>
            <a:r>
              <a:rPr lang="ro-RO" sz="3300" dirty="0" smtClean="0"/>
              <a:t>7. </a:t>
            </a:r>
            <a:r>
              <a:rPr lang="ro-RO" sz="3300" dirty="0"/>
              <a:t>Îngrijire, asistență și intervenție psiho-pedagogică pentru </a:t>
            </a:r>
            <a:r>
              <a:rPr lang="ro-RO" sz="3300" dirty="0" smtClean="0"/>
              <a:t>copii;</a:t>
            </a:r>
            <a:endParaRPr lang="ro-RO" sz="3300" dirty="0"/>
          </a:p>
          <a:p>
            <a:pPr marL="0" indent="0">
              <a:spcBef>
                <a:spcPts val="1200"/>
              </a:spcBef>
              <a:buNone/>
            </a:pPr>
            <a:r>
              <a:rPr lang="ro-RO" sz="3300" dirty="0" smtClean="0"/>
              <a:t>8. Activități socio-recreaționale în scop terapeutic și de dezvoltare personală cu copiii.</a:t>
            </a:r>
            <a:endParaRPr lang="ro-RO" sz="2600" dirty="0"/>
          </a:p>
        </p:txBody>
      </p:sp>
    </p:spTree>
    <p:extLst>
      <p:ext uri="{BB962C8B-B14F-4D97-AF65-F5344CB8AC3E}">
        <p14:creationId xmlns:p14="http://schemas.microsoft.com/office/powerpoint/2010/main" val="20414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sz="3000" b="1" dirty="0"/>
              <a:t>II. Rezidența în două locuințe protejate (apartamente cu 4 camere)</a:t>
            </a:r>
          </a:p>
          <a:p>
            <a:pPr marL="0" indent="0">
              <a:buNone/>
            </a:pPr>
            <a:r>
              <a:rPr lang="ro-RO" sz="3000" dirty="0" smtClean="0"/>
              <a:t>1. Asigurarea</a:t>
            </a:r>
            <a:r>
              <a:rPr lang="ro-RO" sz="3000" dirty="0"/>
              <a:t>, în funcție de situație, a serviciilor oferite pe perioada rezidenței în </a:t>
            </a:r>
            <a:r>
              <a:rPr lang="ro-RO" sz="3000" dirty="0" smtClean="0"/>
              <a:t>centru;</a:t>
            </a:r>
            <a:endParaRPr lang="ro-RO" sz="3000" dirty="0"/>
          </a:p>
          <a:p>
            <a:pPr marL="0" indent="0">
              <a:buNone/>
            </a:pPr>
            <a:r>
              <a:rPr lang="ro-RO" sz="3000" dirty="0" smtClean="0"/>
              <a:t>2. Gestionarea </a:t>
            </a:r>
            <a:r>
              <a:rPr lang="ro-RO" sz="3000" dirty="0"/>
              <a:t>administrării </a:t>
            </a:r>
            <a:r>
              <a:rPr lang="ro-RO" sz="3000" dirty="0" smtClean="0"/>
              <a:t>locuinței.</a:t>
            </a:r>
            <a:endParaRPr lang="ro-RO" sz="3000" dirty="0"/>
          </a:p>
          <a:p>
            <a:pPr marL="0" indent="0">
              <a:buNone/>
            </a:pPr>
            <a:endParaRPr lang="ro-RO" sz="3000" b="1" dirty="0"/>
          </a:p>
          <a:p>
            <a:pPr marL="0" indent="0">
              <a:buNone/>
            </a:pPr>
            <a:r>
              <a:rPr lang="ro-RO" sz="3000" b="1" dirty="0"/>
              <a:t>III. Asigurarea sustenabilității după rezidență</a:t>
            </a:r>
          </a:p>
          <a:p>
            <a:pPr marL="0" indent="0">
              <a:buNone/>
            </a:pPr>
            <a:r>
              <a:rPr lang="ro-RO" sz="3000" dirty="0"/>
              <a:t>Răspundem solicitărilor pentru depășirea situațiilor de criză</a:t>
            </a:r>
          </a:p>
          <a:p>
            <a:pPr marL="0" indent="0">
              <a:buNone/>
            </a:pPr>
            <a:endParaRPr lang="ro-RO" sz="3000" dirty="0"/>
          </a:p>
          <a:p>
            <a:pPr marL="0" indent="0">
              <a:buNone/>
            </a:pPr>
            <a:r>
              <a:rPr lang="ro-RO" sz="3000" b="1" dirty="0"/>
              <a:t>IV. Acordarea de </a:t>
            </a:r>
            <a:r>
              <a:rPr lang="ro-RO" sz="3000" b="1" dirty="0" smtClean="0"/>
              <a:t>burse</a:t>
            </a:r>
          </a:p>
          <a:p>
            <a:pPr marL="0" indent="0">
              <a:buNone/>
            </a:pPr>
            <a:r>
              <a:rPr lang="ro-RO" sz="3000" dirty="0" smtClean="0"/>
              <a:t>Menținem </a:t>
            </a:r>
            <a:r>
              <a:rPr lang="ro-RO" sz="3000" dirty="0"/>
              <a:t>legătura prin scrisori lunare cu </a:t>
            </a:r>
            <a:r>
              <a:rPr lang="en-GB" sz="3000" dirty="0"/>
              <a:t>“</a:t>
            </a:r>
            <a:r>
              <a:rPr lang="en-US" sz="3000" dirty="0" err="1"/>
              <a:t>na</a:t>
            </a:r>
            <a:r>
              <a:rPr lang="ro-RO" sz="3000" dirty="0"/>
              <a:t>șii</a:t>
            </a:r>
            <a:r>
              <a:rPr lang="en-GB" sz="3000" dirty="0" smtClean="0"/>
              <a:t>”</a:t>
            </a:r>
            <a:r>
              <a:rPr lang="ro-RO" sz="3000" dirty="0" smtClean="0"/>
              <a:t>, persoane fizice din Germania</a:t>
            </a:r>
            <a:endParaRPr lang="ro-RO" sz="3000" dirty="0"/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07769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Autofit/>
          </a:bodyPr>
          <a:lstStyle/>
          <a:p>
            <a:r>
              <a:rPr lang="ro-RO" sz="3200" b="1" dirty="0"/>
              <a:t>BENEFICIARI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 smtClean="0"/>
              <a:t>Total </a:t>
            </a:r>
            <a:r>
              <a:rPr lang="ro-RO" sz="2400" b="1" dirty="0"/>
              <a:t>beneficiari cazați </a:t>
            </a:r>
            <a:r>
              <a:rPr lang="ro-RO" sz="2400" dirty="0"/>
              <a:t>în centru și locuințele protejate în perioada 2008 – 2018:</a:t>
            </a:r>
            <a:endParaRPr lang="ro-RO" sz="2400" b="1" dirty="0"/>
          </a:p>
          <a:p>
            <a:pPr marL="0" indent="0" algn="ctr">
              <a:buNone/>
            </a:pPr>
            <a:r>
              <a:rPr lang="ro-RO" sz="2400" b="1" dirty="0"/>
              <a:t>507, </a:t>
            </a:r>
            <a:r>
              <a:rPr lang="ro-RO" sz="2400" dirty="0"/>
              <a:t>reprezentând</a:t>
            </a:r>
            <a:r>
              <a:rPr lang="ro-RO" sz="2400" b="1" dirty="0"/>
              <a:t> 185 mame singure </a:t>
            </a:r>
            <a:r>
              <a:rPr lang="ro-RO" sz="2400" dirty="0"/>
              <a:t>și </a:t>
            </a:r>
            <a:r>
              <a:rPr lang="ro-RO" sz="2400" b="1" dirty="0"/>
              <a:t>322 copii</a:t>
            </a:r>
          </a:p>
          <a:p>
            <a:pPr marL="0" indent="0">
              <a:buNone/>
            </a:pPr>
            <a:r>
              <a:rPr lang="ro-RO" sz="1800" dirty="0"/>
              <a:t> </a:t>
            </a:r>
          </a:p>
          <a:p>
            <a:pPr marL="0" indent="0">
              <a:buNone/>
            </a:pPr>
            <a:r>
              <a:rPr lang="ro-RO" sz="1800" dirty="0"/>
              <a:t> 		</a:t>
            </a:r>
          </a:p>
          <a:p>
            <a:pPr marL="0" indent="0">
              <a:buNone/>
            </a:pPr>
            <a:r>
              <a:rPr lang="ro-RO" sz="1800" dirty="0"/>
              <a:t>		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ro-RO" sz="1800" dirty="0"/>
          </a:p>
          <a:p>
            <a:pPr marL="0" indent="0">
              <a:buNone/>
            </a:pPr>
            <a:endParaRPr lang="ro-RO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201039"/>
              </p:ext>
            </p:extLst>
          </p:nvPr>
        </p:nvGraphicFramePr>
        <p:xfrm>
          <a:off x="395536" y="2348880"/>
          <a:ext cx="42484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528478"/>
              </p:ext>
            </p:extLst>
          </p:nvPr>
        </p:nvGraphicFramePr>
        <p:xfrm>
          <a:off x="4644008" y="2348880"/>
          <a:ext cx="42484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83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ro-RO" sz="2800" b="1" dirty="0"/>
              <a:t>CUANTIFICAREA SERVICIILOR OFERITE DE LA ÎNFIINȚARE</a:t>
            </a:r>
            <a:endParaRPr lang="ro-R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1. </a:t>
            </a:r>
            <a:r>
              <a:rPr lang="ro-RO" sz="2000" b="1" dirty="0" smtClean="0"/>
              <a:t>Consiliere psihologică</a:t>
            </a:r>
            <a:r>
              <a:rPr lang="ro-RO" sz="2000" b="1" dirty="0"/>
              <a:t>, individuală și de grup</a:t>
            </a:r>
            <a:endParaRPr lang="ro-RO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337377"/>
              </p:ext>
            </p:extLst>
          </p:nvPr>
        </p:nvGraphicFramePr>
        <p:xfrm>
          <a:off x="539552" y="1772816"/>
          <a:ext cx="8150255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817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ro-RO" sz="2200" b="1" dirty="0" smtClean="0"/>
              <a:t>1B</a:t>
            </a:r>
            <a:r>
              <a:rPr lang="en-US" sz="2200" b="1" dirty="0"/>
              <a:t>. </a:t>
            </a:r>
            <a:r>
              <a:rPr lang="ro-RO" sz="2200" b="1" dirty="0" smtClean="0"/>
              <a:t>Stabilirea </a:t>
            </a:r>
            <a:r>
              <a:rPr lang="ro-RO" sz="2200" b="1" dirty="0"/>
              <a:t>şi urmarea unui plan de </a:t>
            </a:r>
            <a:r>
              <a:rPr lang="ro-RO" sz="2200" b="1" dirty="0" smtClean="0"/>
              <a:t>viitor </a:t>
            </a: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610707"/>
              </p:ext>
            </p:extLst>
          </p:nvPr>
        </p:nvGraphicFramePr>
        <p:xfrm>
          <a:off x="457200" y="908050"/>
          <a:ext cx="82296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970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1337</Words>
  <Application>Microsoft Office PowerPoint</Application>
  <PresentationFormat>On-screen Show (4:3)</PresentationFormat>
  <Paragraphs>229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DE 10 ANI, ALĂTURI DE  MAME SINGURE ȘI COPII ÎN DIFICULTATE!</vt:lpstr>
      <vt:lpstr> CINE SUNTEM </vt:lpstr>
      <vt:lpstr>PowerPoint Presentation</vt:lpstr>
      <vt:lpstr> CUI NE ADRESĂM </vt:lpstr>
      <vt:lpstr> SERVICII OFERITE </vt:lpstr>
      <vt:lpstr>PowerPoint Presentation</vt:lpstr>
      <vt:lpstr>BENEFICIARI</vt:lpstr>
      <vt:lpstr>CUANTIFICAREA SERVICIILOR OFERITE DE LA ÎNFIINȚARE</vt:lpstr>
      <vt:lpstr> 1B. Stabilirea şi urmarea unui plan de viitor  </vt:lpstr>
      <vt:lpstr>  2. Consiliere informațională, vocațională și profesională pentru susținerea sau obținerea unui loc de muncă </vt:lpstr>
      <vt:lpstr>PowerPoint Presentation</vt:lpstr>
      <vt:lpstr>PowerPoint Presentation</vt:lpstr>
      <vt:lpstr>PowerPoint Presentation</vt:lpstr>
      <vt:lpstr>PowerPoint Presentation</vt:lpstr>
      <vt:lpstr>Ateliere handmade</vt:lpstr>
      <vt:lpstr>Pictură</vt:lpstr>
      <vt:lpstr> </vt:lpstr>
      <vt:lpstr>Expoziții și vernisaje</vt:lpstr>
      <vt:lpstr>Activităţi de recreere, auto-cunoaştere şi dezvoltare personală</vt:lpstr>
      <vt:lpstr>PowerPoint Presentation</vt:lpstr>
      <vt:lpstr>PowerPoint Presentation</vt:lpstr>
      <vt:lpstr>PROIECTE ÎN DERULARE </vt:lpstr>
      <vt:lpstr> MULȚUMIM FINANȚATORILOR! </vt:lpstr>
      <vt:lpstr> ECHIPA  CENTRULUI REZIDENȚIAL PENTRU MAME ȘI COPII ÎN DIFICULTATE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133</cp:revision>
  <cp:lastPrinted>2018-12-14T12:24:23Z</cp:lastPrinted>
  <dcterms:created xsi:type="dcterms:W3CDTF">2018-11-14T12:59:59Z</dcterms:created>
  <dcterms:modified xsi:type="dcterms:W3CDTF">2018-12-17T13:59:38Z</dcterms:modified>
</cp:coreProperties>
</file>